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12"/>
  </p:notesMasterIdLst>
  <p:handoutMasterIdLst>
    <p:handoutMasterId r:id="rId13"/>
  </p:handoutMasterIdLst>
  <p:sldIdLst>
    <p:sldId id="285" r:id="rId5"/>
    <p:sldId id="299" r:id="rId6"/>
    <p:sldId id="300" r:id="rId7"/>
    <p:sldId id="303" r:id="rId8"/>
    <p:sldId id="301" r:id="rId9"/>
    <p:sldId id="30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rivallain" initials="ar" lastIdx="0" clrIdx="0">
    <p:extLst>
      <p:ext uri="{19B8F6BF-5375-455C-9EA6-DF929625EA0E}">
        <p15:presenceInfo xmlns:p15="http://schemas.microsoft.com/office/powerpoint/2012/main" userId="alexandre rivall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00ACE9"/>
    <a:srgbClr val="07A4DC"/>
    <a:srgbClr val="82D6F4"/>
    <a:srgbClr val="0083B1"/>
    <a:srgbClr val="F9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1407" autoAdjust="0"/>
  </p:normalViewPr>
  <p:slideViewPr>
    <p:cSldViewPr snapToGrid="0">
      <p:cViewPr varScale="1">
        <p:scale>
          <a:sx n="86" d="100"/>
          <a:sy n="86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90B95-BE71-4A23-8863-5BECB7578B0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C17E3D3-0896-4C59-BE6F-E7AE002AF3BC}">
      <dgm:prSet phldrT="[Texte]" custT="1"/>
      <dgm:spPr/>
      <dgm:t>
        <a:bodyPr/>
        <a:lstStyle/>
        <a:p>
          <a:r>
            <a:rPr lang="fr-FR" sz="1100" b="1" dirty="0">
              <a:latin typeface="Ubuntu" panose="020B0504030602030204" pitchFamily="34" charset="0"/>
            </a:rPr>
            <a:t>Les gouvernances de ces structures</a:t>
          </a:r>
        </a:p>
      </dgm:t>
    </dgm:pt>
    <dgm:pt modelId="{0C949080-E6E1-4BF0-A449-5E62847F2230}" type="parTrans" cxnId="{DA73964A-6E58-41D3-8662-74EC54A679F3}">
      <dgm:prSet/>
      <dgm:spPr/>
      <dgm:t>
        <a:bodyPr/>
        <a:lstStyle/>
        <a:p>
          <a:endParaRPr lang="fr-FR"/>
        </a:p>
      </dgm:t>
    </dgm:pt>
    <dgm:pt modelId="{2E62BAAA-AB96-457B-8F5A-163D8F302F66}" type="sibTrans" cxnId="{DA73964A-6E58-41D3-8662-74EC54A679F3}">
      <dgm:prSet custT="1"/>
      <dgm:spPr/>
      <dgm:t>
        <a:bodyPr/>
        <a:lstStyle/>
        <a:p>
          <a:r>
            <a:rPr lang="fr-FR" sz="1100" b="1" dirty="0">
              <a:latin typeface="Ubuntu" panose="020B0504030602030204" pitchFamily="34" charset="0"/>
            </a:rPr>
            <a:t>Présenter les structures et instances de bassins existants</a:t>
          </a:r>
        </a:p>
      </dgm:t>
    </dgm:pt>
    <dgm:pt modelId="{BA6B30E0-B171-4527-A4A0-D92E7C9A3F23}">
      <dgm:prSet phldrT="[Texte]" custT="1"/>
      <dgm:spPr/>
      <dgm:t>
        <a:bodyPr/>
        <a:lstStyle/>
        <a:p>
          <a:r>
            <a:rPr lang="fr-FR" sz="1100" b="1" dirty="0">
              <a:latin typeface="Ubuntu" panose="020B0504030602030204" pitchFamily="34" charset="0"/>
            </a:rPr>
            <a:t>Leurs actions</a:t>
          </a:r>
        </a:p>
      </dgm:t>
    </dgm:pt>
    <dgm:pt modelId="{952EF404-FE37-43DB-B9BE-DA007ED079D5}" type="parTrans" cxnId="{EE708DB8-A843-4439-B501-F3371FD62AFD}">
      <dgm:prSet/>
      <dgm:spPr/>
      <dgm:t>
        <a:bodyPr/>
        <a:lstStyle/>
        <a:p>
          <a:endParaRPr lang="fr-FR"/>
        </a:p>
      </dgm:t>
    </dgm:pt>
    <dgm:pt modelId="{2FE869D3-4744-400A-8089-7715ECE4812B}" type="sibTrans" cxnId="{EE708DB8-A843-4439-B501-F3371FD62AFD}">
      <dgm:prSet custT="1"/>
      <dgm:spPr/>
      <dgm:t>
        <a:bodyPr/>
        <a:lstStyle/>
        <a:p>
          <a:r>
            <a:rPr lang="fr-FR" sz="1100" b="1" dirty="0">
              <a:latin typeface="Ubuntu" panose="020B0504030602030204" pitchFamily="34" charset="0"/>
            </a:rPr>
            <a:t>Leurs financements</a:t>
          </a:r>
        </a:p>
      </dgm:t>
    </dgm:pt>
    <dgm:pt modelId="{15285CA5-B05E-4325-A0B4-A5D833686B5D}">
      <dgm:prSet phldrT="[Texte]" custT="1"/>
      <dgm:spPr/>
      <dgm:t>
        <a:bodyPr/>
        <a:lstStyle/>
        <a:p>
          <a:r>
            <a:rPr lang="fr-FR" sz="1100" b="1" dirty="0">
              <a:latin typeface="Ubuntu" panose="020B0504030602030204" pitchFamily="34" charset="0"/>
            </a:rPr>
            <a:t>Au service des territoires</a:t>
          </a:r>
        </a:p>
      </dgm:t>
    </dgm:pt>
    <dgm:pt modelId="{C3922AA3-9201-440D-B0AC-BA1030153FB0}" type="parTrans" cxnId="{BCD2E073-EB57-42C9-A5A7-36FA7A780F61}">
      <dgm:prSet/>
      <dgm:spPr/>
      <dgm:t>
        <a:bodyPr/>
        <a:lstStyle/>
        <a:p>
          <a:endParaRPr lang="fr-FR"/>
        </a:p>
      </dgm:t>
    </dgm:pt>
    <dgm:pt modelId="{06E303FA-BF19-4CF6-B273-3E04A18AF267}" type="sibTrans" cxnId="{BCD2E073-EB57-42C9-A5A7-36FA7A780F61}">
      <dgm:prSet custT="1"/>
      <dgm:spPr/>
      <dgm:t>
        <a:bodyPr/>
        <a:lstStyle/>
        <a:p>
          <a:r>
            <a:rPr lang="fr-FR" sz="1100" b="1" dirty="0">
              <a:latin typeface="Ubuntu" panose="020B0504030602030204" pitchFamily="34" charset="0"/>
            </a:rPr>
            <a:t>Engager des travaux d’analyse et de prospective </a:t>
          </a:r>
        </a:p>
      </dgm:t>
    </dgm:pt>
    <dgm:pt modelId="{D494B691-CFE5-477C-BF6F-8585FA796AB2}" type="pres">
      <dgm:prSet presAssocID="{A8B90B95-BE71-4A23-8863-5BECB7578B0D}" presName="Name0" presStyleCnt="0">
        <dgm:presLayoutVars>
          <dgm:chMax/>
          <dgm:chPref/>
          <dgm:dir/>
          <dgm:animLvl val="lvl"/>
        </dgm:presLayoutVars>
      </dgm:prSet>
      <dgm:spPr/>
    </dgm:pt>
    <dgm:pt modelId="{DCA2C1F5-B5B4-41A0-BF49-3D2C2FC18CD3}" type="pres">
      <dgm:prSet presAssocID="{EC17E3D3-0896-4C59-BE6F-E7AE002AF3BC}" presName="composite" presStyleCnt="0"/>
      <dgm:spPr/>
    </dgm:pt>
    <dgm:pt modelId="{FA314145-1AEA-4A62-B436-D93C408E9A1E}" type="pres">
      <dgm:prSet presAssocID="{EC17E3D3-0896-4C59-BE6F-E7AE002AF3B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25ABA3C-7017-45C4-8AB7-5F56678C280E}" type="pres">
      <dgm:prSet presAssocID="{EC17E3D3-0896-4C59-BE6F-E7AE002AF3B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C9C1100-9583-4AB1-ACF2-CE2312F3A018}" type="pres">
      <dgm:prSet presAssocID="{EC17E3D3-0896-4C59-BE6F-E7AE002AF3BC}" presName="BalanceSpacing" presStyleCnt="0"/>
      <dgm:spPr/>
    </dgm:pt>
    <dgm:pt modelId="{899E3D83-FEC8-4101-A84B-C2FB08D21959}" type="pres">
      <dgm:prSet presAssocID="{EC17E3D3-0896-4C59-BE6F-E7AE002AF3BC}" presName="BalanceSpacing1" presStyleCnt="0"/>
      <dgm:spPr/>
    </dgm:pt>
    <dgm:pt modelId="{10F94569-80C5-47B0-949B-EAA34966CE23}" type="pres">
      <dgm:prSet presAssocID="{2E62BAAA-AB96-457B-8F5A-163D8F302F66}" presName="Accent1Text" presStyleLbl="node1" presStyleIdx="1" presStyleCnt="6"/>
      <dgm:spPr/>
    </dgm:pt>
    <dgm:pt modelId="{F62F0968-4FBC-4F60-B583-449FC4DE097D}" type="pres">
      <dgm:prSet presAssocID="{2E62BAAA-AB96-457B-8F5A-163D8F302F66}" presName="spaceBetweenRectangles" presStyleCnt="0"/>
      <dgm:spPr/>
    </dgm:pt>
    <dgm:pt modelId="{E0121916-D482-4C2C-B612-9D7A6EA80A34}" type="pres">
      <dgm:prSet presAssocID="{BA6B30E0-B171-4527-A4A0-D92E7C9A3F23}" presName="composite" presStyleCnt="0"/>
      <dgm:spPr/>
    </dgm:pt>
    <dgm:pt modelId="{58E7763D-47C0-4F7A-9F76-86D7983021D7}" type="pres">
      <dgm:prSet presAssocID="{BA6B30E0-B171-4527-A4A0-D92E7C9A3F2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FC4C617-8BB8-4703-A07B-2AFE6D06A065}" type="pres">
      <dgm:prSet presAssocID="{BA6B30E0-B171-4527-A4A0-D92E7C9A3F2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9076786-CD52-4A67-A7AA-B88CC37E2603}" type="pres">
      <dgm:prSet presAssocID="{BA6B30E0-B171-4527-A4A0-D92E7C9A3F23}" presName="BalanceSpacing" presStyleCnt="0"/>
      <dgm:spPr/>
    </dgm:pt>
    <dgm:pt modelId="{A977B3F7-CE2C-42CC-AC63-4BC529B2A8D5}" type="pres">
      <dgm:prSet presAssocID="{BA6B30E0-B171-4527-A4A0-D92E7C9A3F23}" presName="BalanceSpacing1" presStyleCnt="0"/>
      <dgm:spPr/>
    </dgm:pt>
    <dgm:pt modelId="{C0CA48AD-01DB-4C09-B851-C8BF44B75532}" type="pres">
      <dgm:prSet presAssocID="{2FE869D3-4744-400A-8089-7715ECE4812B}" presName="Accent1Text" presStyleLbl="node1" presStyleIdx="3" presStyleCnt="6" custLinFactNeighborY="0"/>
      <dgm:spPr/>
    </dgm:pt>
    <dgm:pt modelId="{F09FEF4D-C8AC-4821-BA9B-139C52D4F0EA}" type="pres">
      <dgm:prSet presAssocID="{2FE869D3-4744-400A-8089-7715ECE4812B}" presName="spaceBetweenRectangles" presStyleCnt="0"/>
      <dgm:spPr/>
    </dgm:pt>
    <dgm:pt modelId="{70CD8177-7C69-4C83-9828-498059C5224B}" type="pres">
      <dgm:prSet presAssocID="{15285CA5-B05E-4325-A0B4-A5D833686B5D}" presName="composite" presStyleCnt="0"/>
      <dgm:spPr/>
    </dgm:pt>
    <dgm:pt modelId="{37638EF4-F9EA-4065-9C8D-9EE701C43142}" type="pres">
      <dgm:prSet presAssocID="{15285CA5-B05E-4325-A0B4-A5D833686B5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EFC4F26-636E-41C5-B714-0D1ED3468837}" type="pres">
      <dgm:prSet presAssocID="{15285CA5-B05E-4325-A0B4-A5D833686B5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B8DFA7F-F262-4675-AAD9-0703C5F4A768}" type="pres">
      <dgm:prSet presAssocID="{15285CA5-B05E-4325-A0B4-A5D833686B5D}" presName="BalanceSpacing" presStyleCnt="0"/>
      <dgm:spPr/>
    </dgm:pt>
    <dgm:pt modelId="{F8D3C9BE-0912-4DF7-B6AF-A2892BE53696}" type="pres">
      <dgm:prSet presAssocID="{15285CA5-B05E-4325-A0B4-A5D833686B5D}" presName="BalanceSpacing1" presStyleCnt="0"/>
      <dgm:spPr/>
    </dgm:pt>
    <dgm:pt modelId="{10E91262-98B1-4BCF-99C6-CCC955C31A42}" type="pres">
      <dgm:prSet presAssocID="{06E303FA-BF19-4CF6-B273-3E04A18AF267}" presName="Accent1Text" presStyleLbl="node1" presStyleIdx="5" presStyleCnt="6"/>
      <dgm:spPr/>
    </dgm:pt>
  </dgm:ptLst>
  <dgm:cxnLst>
    <dgm:cxn modelId="{6AA30A33-50AB-463F-BFD0-5541D2452B92}" type="presOf" srcId="{06E303FA-BF19-4CF6-B273-3E04A18AF267}" destId="{10E91262-98B1-4BCF-99C6-CCC955C31A42}" srcOrd="0" destOrd="0" presId="urn:microsoft.com/office/officeart/2008/layout/AlternatingHexagons"/>
    <dgm:cxn modelId="{EC08A55D-94AF-4C3B-985C-0053091F3169}" type="presOf" srcId="{15285CA5-B05E-4325-A0B4-A5D833686B5D}" destId="{37638EF4-F9EA-4065-9C8D-9EE701C43142}" srcOrd="0" destOrd="0" presId="urn:microsoft.com/office/officeart/2008/layout/AlternatingHexagons"/>
    <dgm:cxn modelId="{DA73964A-6E58-41D3-8662-74EC54A679F3}" srcId="{A8B90B95-BE71-4A23-8863-5BECB7578B0D}" destId="{EC17E3D3-0896-4C59-BE6F-E7AE002AF3BC}" srcOrd="0" destOrd="0" parTransId="{0C949080-E6E1-4BF0-A449-5E62847F2230}" sibTransId="{2E62BAAA-AB96-457B-8F5A-163D8F302F66}"/>
    <dgm:cxn modelId="{792E2270-CCDB-4D74-A61E-E97B88B3FE38}" type="presOf" srcId="{EC17E3D3-0896-4C59-BE6F-E7AE002AF3BC}" destId="{FA314145-1AEA-4A62-B436-D93C408E9A1E}" srcOrd="0" destOrd="0" presId="urn:microsoft.com/office/officeart/2008/layout/AlternatingHexagons"/>
    <dgm:cxn modelId="{BCD2E073-EB57-42C9-A5A7-36FA7A780F61}" srcId="{A8B90B95-BE71-4A23-8863-5BECB7578B0D}" destId="{15285CA5-B05E-4325-A0B4-A5D833686B5D}" srcOrd="2" destOrd="0" parTransId="{C3922AA3-9201-440D-B0AC-BA1030153FB0}" sibTransId="{06E303FA-BF19-4CF6-B273-3E04A18AF267}"/>
    <dgm:cxn modelId="{53B04896-7EE4-40A5-A479-ADD85E5E13EB}" type="presOf" srcId="{BA6B30E0-B171-4527-A4A0-D92E7C9A3F23}" destId="{58E7763D-47C0-4F7A-9F76-86D7983021D7}" srcOrd="0" destOrd="0" presId="urn:microsoft.com/office/officeart/2008/layout/AlternatingHexagons"/>
    <dgm:cxn modelId="{4BCCBE98-889D-4235-BFFE-8D6C40B9DE02}" type="presOf" srcId="{2E62BAAA-AB96-457B-8F5A-163D8F302F66}" destId="{10F94569-80C5-47B0-949B-EAA34966CE23}" srcOrd="0" destOrd="0" presId="urn:microsoft.com/office/officeart/2008/layout/AlternatingHexagons"/>
    <dgm:cxn modelId="{7D6C64A6-85D9-47BD-B829-995DD0AABEB0}" type="presOf" srcId="{A8B90B95-BE71-4A23-8863-5BECB7578B0D}" destId="{D494B691-CFE5-477C-BF6F-8585FA796AB2}" srcOrd="0" destOrd="0" presId="urn:microsoft.com/office/officeart/2008/layout/AlternatingHexagons"/>
    <dgm:cxn modelId="{EE708DB8-A843-4439-B501-F3371FD62AFD}" srcId="{A8B90B95-BE71-4A23-8863-5BECB7578B0D}" destId="{BA6B30E0-B171-4527-A4A0-D92E7C9A3F23}" srcOrd="1" destOrd="0" parTransId="{952EF404-FE37-43DB-B9BE-DA007ED079D5}" sibTransId="{2FE869D3-4744-400A-8089-7715ECE4812B}"/>
    <dgm:cxn modelId="{8900B1D2-ED53-4A84-84D3-4303A95566F7}" type="presOf" srcId="{2FE869D3-4744-400A-8089-7715ECE4812B}" destId="{C0CA48AD-01DB-4C09-B851-C8BF44B75532}" srcOrd="0" destOrd="0" presId="urn:microsoft.com/office/officeart/2008/layout/AlternatingHexagons"/>
    <dgm:cxn modelId="{8272F599-3C85-4328-A679-B6BC56E34955}" type="presParOf" srcId="{D494B691-CFE5-477C-BF6F-8585FA796AB2}" destId="{DCA2C1F5-B5B4-41A0-BF49-3D2C2FC18CD3}" srcOrd="0" destOrd="0" presId="urn:microsoft.com/office/officeart/2008/layout/AlternatingHexagons"/>
    <dgm:cxn modelId="{2F3ED0F8-61C4-4904-AF4E-62E674A40025}" type="presParOf" srcId="{DCA2C1F5-B5B4-41A0-BF49-3D2C2FC18CD3}" destId="{FA314145-1AEA-4A62-B436-D93C408E9A1E}" srcOrd="0" destOrd="0" presId="urn:microsoft.com/office/officeart/2008/layout/AlternatingHexagons"/>
    <dgm:cxn modelId="{CB283815-8F78-43EE-9F26-31368F639B09}" type="presParOf" srcId="{DCA2C1F5-B5B4-41A0-BF49-3D2C2FC18CD3}" destId="{325ABA3C-7017-45C4-8AB7-5F56678C280E}" srcOrd="1" destOrd="0" presId="urn:microsoft.com/office/officeart/2008/layout/AlternatingHexagons"/>
    <dgm:cxn modelId="{90AD7AFD-F7F2-49EE-806E-CD4A135497CC}" type="presParOf" srcId="{DCA2C1F5-B5B4-41A0-BF49-3D2C2FC18CD3}" destId="{2C9C1100-9583-4AB1-ACF2-CE2312F3A018}" srcOrd="2" destOrd="0" presId="urn:microsoft.com/office/officeart/2008/layout/AlternatingHexagons"/>
    <dgm:cxn modelId="{9DF18E27-6400-4933-9B32-D567B1ED2A6A}" type="presParOf" srcId="{DCA2C1F5-B5B4-41A0-BF49-3D2C2FC18CD3}" destId="{899E3D83-FEC8-4101-A84B-C2FB08D21959}" srcOrd="3" destOrd="0" presId="urn:microsoft.com/office/officeart/2008/layout/AlternatingHexagons"/>
    <dgm:cxn modelId="{48D2D23F-76AD-4040-AC8B-38E3BA66364F}" type="presParOf" srcId="{DCA2C1F5-B5B4-41A0-BF49-3D2C2FC18CD3}" destId="{10F94569-80C5-47B0-949B-EAA34966CE23}" srcOrd="4" destOrd="0" presId="urn:microsoft.com/office/officeart/2008/layout/AlternatingHexagons"/>
    <dgm:cxn modelId="{FC7FE606-BF62-4F7C-921E-21EAE49FE17E}" type="presParOf" srcId="{D494B691-CFE5-477C-BF6F-8585FA796AB2}" destId="{F62F0968-4FBC-4F60-B583-449FC4DE097D}" srcOrd="1" destOrd="0" presId="urn:microsoft.com/office/officeart/2008/layout/AlternatingHexagons"/>
    <dgm:cxn modelId="{FAB7CD57-A00B-4464-AE91-2F3DC5772DC8}" type="presParOf" srcId="{D494B691-CFE5-477C-BF6F-8585FA796AB2}" destId="{E0121916-D482-4C2C-B612-9D7A6EA80A34}" srcOrd="2" destOrd="0" presId="urn:microsoft.com/office/officeart/2008/layout/AlternatingHexagons"/>
    <dgm:cxn modelId="{888ECAE0-EACD-4A68-B7A3-8F4FD38E33BA}" type="presParOf" srcId="{E0121916-D482-4C2C-B612-9D7A6EA80A34}" destId="{58E7763D-47C0-4F7A-9F76-86D7983021D7}" srcOrd="0" destOrd="0" presId="urn:microsoft.com/office/officeart/2008/layout/AlternatingHexagons"/>
    <dgm:cxn modelId="{E478EECC-2791-46EC-ABE8-DAA5EAD17BA9}" type="presParOf" srcId="{E0121916-D482-4C2C-B612-9D7A6EA80A34}" destId="{BFC4C617-8BB8-4703-A07B-2AFE6D06A065}" srcOrd="1" destOrd="0" presId="urn:microsoft.com/office/officeart/2008/layout/AlternatingHexagons"/>
    <dgm:cxn modelId="{C175688C-BB91-4F41-BD03-51257764A8F8}" type="presParOf" srcId="{E0121916-D482-4C2C-B612-9D7A6EA80A34}" destId="{19076786-CD52-4A67-A7AA-B88CC37E2603}" srcOrd="2" destOrd="0" presId="urn:microsoft.com/office/officeart/2008/layout/AlternatingHexagons"/>
    <dgm:cxn modelId="{2A4AC821-3EAE-4EAC-BB8E-1039F44917BB}" type="presParOf" srcId="{E0121916-D482-4C2C-B612-9D7A6EA80A34}" destId="{A977B3F7-CE2C-42CC-AC63-4BC529B2A8D5}" srcOrd="3" destOrd="0" presId="urn:microsoft.com/office/officeart/2008/layout/AlternatingHexagons"/>
    <dgm:cxn modelId="{3E1E4275-59C2-404C-B872-2F9B52953F8D}" type="presParOf" srcId="{E0121916-D482-4C2C-B612-9D7A6EA80A34}" destId="{C0CA48AD-01DB-4C09-B851-C8BF44B75532}" srcOrd="4" destOrd="0" presId="urn:microsoft.com/office/officeart/2008/layout/AlternatingHexagons"/>
    <dgm:cxn modelId="{DFBBB191-CC6D-47EF-BEB8-E034C3AE3BEB}" type="presParOf" srcId="{D494B691-CFE5-477C-BF6F-8585FA796AB2}" destId="{F09FEF4D-C8AC-4821-BA9B-139C52D4F0EA}" srcOrd="3" destOrd="0" presId="urn:microsoft.com/office/officeart/2008/layout/AlternatingHexagons"/>
    <dgm:cxn modelId="{F74E7A00-68E3-4760-921D-3EA49AB7460C}" type="presParOf" srcId="{D494B691-CFE5-477C-BF6F-8585FA796AB2}" destId="{70CD8177-7C69-4C83-9828-498059C5224B}" srcOrd="4" destOrd="0" presId="urn:microsoft.com/office/officeart/2008/layout/AlternatingHexagons"/>
    <dgm:cxn modelId="{3706C31F-D5F8-4204-B2C7-E3CDD190157B}" type="presParOf" srcId="{70CD8177-7C69-4C83-9828-498059C5224B}" destId="{37638EF4-F9EA-4065-9C8D-9EE701C43142}" srcOrd="0" destOrd="0" presId="urn:microsoft.com/office/officeart/2008/layout/AlternatingHexagons"/>
    <dgm:cxn modelId="{0D7C1550-90EB-48EB-9AB3-96F239881A37}" type="presParOf" srcId="{70CD8177-7C69-4C83-9828-498059C5224B}" destId="{8EFC4F26-636E-41C5-B714-0D1ED3468837}" srcOrd="1" destOrd="0" presId="urn:microsoft.com/office/officeart/2008/layout/AlternatingHexagons"/>
    <dgm:cxn modelId="{B895C4F9-EDB2-4007-9530-59AE339530AF}" type="presParOf" srcId="{70CD8177-7C69-4C83-9828-498059C5224B}" destId="{DB8DFA7F-F262-4675-AAD9-0703C5F4A768}" srcOrd="2" destOrd="0" presId="urn:microsoft.com/office/officeart/2008/layout/AlternatingHexagons"/>
    <dgm:cxn modelId="{5F95B5D7-0B39-4CEF-B8CC-CD2B585FB13C}" type="presParOf" srcId="{70CD8177-7C69-4C83-9828-498059C5224B}" destId="{F8D3C9BE-0912-4DF7-B6AF-A2892BE53696}" srcOrd="3" destOrd="0" presId="urn:microsoft.com/office/officeart/2008/layout/AlternatingHexagons"/>
    <dgm:cxn modelId="{E3DDF8A5-66AB-4C0E-9DB3-F03068475CA5}" type="presParOf" srcId="{70CD8177-7C69-4C83-9828-498059C5224B}" destId="{10E91262-98B1-4BCF-99C6-CCC955C31A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BFC64-0793-4242-8400-4F86B87195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7580436-DDCA-47DD-B36F-3CD2C1D53EF8}">
      <dgm:prSet phldrT="[Texte]" custT="1"/>
      <dgm:spPr/>
      <dgm:t>
        <a:bodyPr/>
        <a:lstStyle/>
        <a:p>
          <a:r>
            <a:rPr lang="fr-FR" sz="1800" dirty="0">
              <a:latin typeface="Ubuntu" panose="020B0504030602030204" pitchFamily="34" charset="0"/>
            </a:rPr>
            <a:t>Rendre les données SIG accessibles </a:t>
          </a:r>
        </a:p>
      </dgm:t>
    </dgm:pt>
    <dgm:pt modelId="{8BBA9187-8BBF-4F9F-A8FA-45999F4BAB69}" type="parTrans" cxnId="{7BC7283B-9F87-4948-B20E-B1ABA462DD8D}">
      <dgm:prSet/>
      <dgm:spPr/>
      <dgm:t>
        <a:bodyPr/>
        <a:lstStyle/>
        <a:p>
          <a:endParaRPr lang="fr-FR"/>
        </a:p>
      </dgm:t>
    </dgm:pt>
    <dgm:pt modelId="{A2E118AC-D747-4BEE-85BF-CE35250BE779}" type="sibTrans" cxnId="{7BC7283B-9F87-4948-B20E-B1ABA462DD8D}">
      <dgm:prSet/>
      <dgm:spPr/>
      <dgm:t>
        <a:bodyPr/>
        <a:lstStyle/>
        <a:p>
          <a:endParaRPr lang="fr-FR"/>
        </a:p>
      </dgm:t>
    </dgm:pt>
    <dgm:pt modelId="{EED09F3A-F02D-489F-9BC3-643F61578B5E}">
      <dgm:prSet phldrT="[Texte]" custT="1"/>
      <dgm:spPr/>
      <dgm:t>
        <a:bodyPr/>
        <a:lstStyle/>
        <a:p>
          <a:r>
            <a:rPr lang="fr-FR" sz="1200" dirty="0">
              <a:solidFill>
                <a:srgbClr val="5C5C5B"/>
              </a:solidFill>
              <a:latin typeface="Ubuntu" panose="020B0504030602030204" pitchFamily="34" charset="0"/>
            </a:rPr>
            <a:t>Couche shapefile et excel en libre accès téléchargeables</a:t>
          </a:r>
        </a:p>
      </dgm:t>
    </dgm:pt>
    <dgm:pt modelId="{471750D9-5BF9-41DB-9274-0CDA4764540E}" type="parTrans" cxnId="{6F5F6AAF-3E3B-43D0-AE38-A9DA8A7CD3C2}">
      <dgm:prSet/>
      <dgm:spPr/>
      <dgm:t>
        <a:bodyPr/>
        <a:lstStyle/>
        <a:p>
          <a:endParaRPr lang="fr-FR"/>
        </a:p>
      </dgm:t>
    </dgm:pt>
    <dgm:pt modelId="{E79CDB4E-7ED3-4D2B-B14A-AA62AFFD6565}" type="sibTrans" cxnId="{6F5F6AAF-3E3B-43D0-AE38-A9DA8A7CD3C2}">
      <dgm:prSet/>
      <dgm:spPr/>
      <dgm:t>
        <a:bodyPr/>
        <a:lstStyle/>
        <a:p>
          <a:endParaRPr lang="fr-FR"/>
        </a:p>
      </dgm:t>
    </dgm:pt>
    <dgm:pt modelId="{995A8EC8-BBD5-47D0-BC6D-B64170F0E579}">
      <dgm:prSet phldrT="[Texte]" custT="1"/>
      <dgm:spPr/>
      <dgm:t>
        <a:bodyPr/>
        <a:lstStyle/>
        <a:p>
          <a:r>
            <a:rPr lang="fr-FR" sz="1800" dirty="0">
              <a:latin typeface="Ubuntu" panose="020B0504030602030204" pitchFamily="34" charset="0"/>
            </a:rPr>
            <a:t>Créer une cartographie dynamique avec un accès à des métadonnées par établissements   </a:t>
          </a:r>
        </a:p>
      </dgm:t>
    </dgm:pt>
    <dgm:pt modelId="{73D141E3-A7DE-4F19-B2F8-2CF34E6BF22C}" type="parTrans" cxnId="{F71CE660-062F-4792-A64F-721A6FF56115}">
      <dgm:prSet/>
      <dgm:spPr/>
      <dgm:t>
        <a:bodyPr/>
        <a:lstStyle/>
        <a:p>
          <a:endParaRPr lang="fr-FR"/>
        </a:p>
      </dgm:t>
    </dgm:pt>
    <dgm:pt modelId="{30B66A8E-680F-4EDD-B61C-5494EBCF079E}" type="sibTrans" cxnId="{F71CE660-062F-4792-A64F-721A6FF56115}">
      <dgm:prSet/>
      <dgm:spPr/>
      <dgm:t>
        <a:bodyPr/>
        <a:lstStyle/>
        <a:p>
          <a:endParaRPr lang="fr-FR"/>
        </a:p>
      </dgm:t>
    </dgm:pt>
    <dgm:pt modelId="{DBF7E7C0-54C1-4F7E-BF36-31AD520FA837}">
      <dgm:prSet phldrT="[Texte]" custT="1"/>
      <dgm:spPr/>
      <dgm:t>
        <a:bodyPr/>
        <a:lstStyle/>
        <a:p>
          <a:r>
            <a:rPr lang="fr-FR" sz="1200" dirty="0">
              <a:solidFill>
                <a:srgbClr val="5C5C5B"/>
              </a:solidFill>
              <a:latin typeface="Ubuntu" panose="020B0504030602030204" pitchFamily="34" charset="0"/>
            </a:rPr>
            <a:t>Fiche par établissement regroupant des informations pratiques ( site internet, </a:t>
          </a:r>
          <a:r>
            <a:rPr lang="fr-FR" sz="1200" dirty="0" err="1">
              <a:solidFill>
                <a:srgbClr val="5C5C5B"/>
              </a:solidFill>
              <a:latin typeface="Ubuntu" panose="020B0504030602030204" pitchFamily="34" charset="0"/>
            </a:rPr>
            <a:t>siren</a:t>
          </a:r>
          <a:r>
            <a:rPr lang="fr-FR" sz="1200" dirty="0">
              <a:solidFill>
                <a:srgbClr val="5C5C5B"/>
              </a:solidFill>
              <a:latin typeface="Ubuntu" panose="020B0504030602030204" pitchFamily="34" charset="0"/>
            </a:rPr>
            <a:t>…) et de fond tels que les sujets où l’établissement est particulièrement en pointe notamment.</a:t>
          </a:r>
        </a:p>
      </dgm:t>
    </dgm:pt>
    <dgm:pt modelId="{671A9D6B-9130-4DE3-9A9E-13A6FCFEA1B3}" type="parTrans" cxnId="{376EAF9A-C4F7-4307-A790-8E276489A3E5}">
      <dgm:prSet/>
      <dgm:spPr/>
      <dgm:t>
        <a:bodyPr/>
        <a:lstStyle/>
        <a:p>
          <a:endParaRPr lang="fr-FR"/>
        </a:p>
      </dgm:t>
    </dgm:pt>
    <dgm:pt modelId="{B6B8D73B-2BEF-48CE-B237-9A840F09CAF0}" type="sibTrans" cxnId="{376EAF9A-C4F7-4307-A790-8E276489A3E5}">
      <dgm:prSet/>
      <dgm:spPr/>
      <dgm:t>
        <a:bodyPr/>
        <a:lstStyle/>
        <a:p>
          <a:endParaRPr lang="fr-FR"/>
        </a:p>
      </dgm:t>
    </dgm:pt>
    <dgm:pt modelId="{C36009E3-954C-47D7-B2A3-AB87E57454B0}" type="pres">
      <dgm:prSet presAssocID="{F49BFC64-0793-4242-8400-4F86B8719582}" presName="linear" presStyleCnt="0">
        <dgm:presLayoutVars>
          <dgm:animLvl val="lvl"/>
          <dgm:resizeHandles val="exact"/>
        </dgm:presLayoutVars>
      </dgm:prSet>
      <dgm:spPr/>
    </dgm:pt>
    <dgm:pt modelId="{A063B579-D091-4B12-BF7E-7B3A7689DE42}" type="pres">
      <dgm:prSet presAssocID="{07580436-DDCA-47DD-B36F-3CD2C1D53E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C1BB32-F756-4E90-BF89-F693C75CFF58}" type="pres">
      <dgm:prSet presAssocID="{07580436-DDCA-47DD-B36F-3CD2C1D53EF8}" presName="childText" presStyleLbl="revTx" presStyleIdx="0" presStyleCnt="2">
        <dgm:presLayoutVars>
          <dgm:bulletEnabled val="1"/>
        </dgm:presLayoutVars>
      </dgm:prSet>
      <dgm:spPr/>
    </dgm:pt>
    <dgm:pt modelId="{33688BF5-EBD4-41DD-8C93-2B6D8E07522D}" type="pres">
      <dgm:prSet presAssocID="{995A8EC8-BBD5-47D0-BC6D-B64170F0E5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7E1A5A-A742-47A1-8357-E00E84D08226}" type="pres">
      <dgm:prSet presAssocID="{995A8EC8-BBD5-47D0-BC6D-B64170F0E57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8EAB10B-676E-42C5-9BEE-970213A6CCB8}" type="presOf" srcId="{DBF7E7C0-54C1-4F7E-BF36-31AD520FA837}" destId="{CF7E1A5A-A742-47A1-8357-E00E84D08226}" srcOrd="0" destOrd="0" presId="urn:microsoft.com/office/officeart/2005/8/layout/vList2"/>
    <dgm:cxn modelId="{64F8AD16-7FAF-43E9-9DCD-4B5A41AE32F1}" type="presOf" srcId="{07580436-DDCA-47DD-B36F-3CD2C1D53EF8}" destId="{A063B579-D091-4B12-BF7E-7B3A7689DE42}" srcOrd="0" destOrd="0" presId="urn:microsoft.com/office/officeart/2005/8/layout/vList2"/>
    <dgm:cxn modelId="{7BC7283B-9F87-4948-B20E-B1ABA462DD8D}" srcId="{F49BFC64-0793-4242-8400-4F86B8719582}" destId="{07580436-DDCA-47DD-B36F-3CD2C1D53EF8}" srcOrd="0" destOrd="0" parTransId="{8BBA9187-8BBF-4F9F-A8FA-45999F4BAB69}" sibTransId="{A2E118AC-D747-4BEE-85BF-CE35250BE779}"/>
    <dgm:cxn modelId="{F71CE660-062F-4792-A64F-721A6FF56115}" srcId="{F49BFC64-0793-4242-8400-4F86B8719582}" destId="{995A8EC8-BBD5-47D0-BC6D-B64170F0E579}" srcOrd="1" destOrd="0" parTransId="{73D141E3-A7DE-4F19-B2F8-2CF34E6BF22C}" sibTransId="{30B66A8E-680F-4EDD-B61C-5494EBCF079E}"/>
    <dgm:cxn modelId="{B4E1A36A-8AF7-442D-B28E-7FE5A844ACEA}" type="presOf" srcId="{EED09F3A-F02D-489F-9BC3-643F61578B5E}" destId="{59C1BB32-F756-4E90-BF89-F693C75CFF58}" srcOrd="0" destOrd="0" presId="urn:microsoft.com/office/officeart/2005/8/layout/vList2"/>
    <dgm:cxn modelId="{376EAF9A-C4F7-4307-A790-8E276489A3E5}" srcId="{995A8EC8-BBD5-47D0-BC6D-B64170F0E579}" destId="{DBF7E7C0-54C1-4F7E-BF36-31AD520FA837}" srcOrd="0" destOrd="0" parTransId="{671A9D6B-9130-4DE3-9A9E-13A6FCFEA1B3}" sibTransId="{B6B8D73B-2BEF-48CE-B237-9A840F09CAF0}"/>
    <dgm:cxn modelId="{6F5F6AAF-3E3B-43D0-AE38-A9DA8A7CD3C2}" srcId="{07580436-DDCA-47DD-B36F-3CD2C1D53EF8}" destId="{EED09F3A-F02D-489F-9BC3-643F61578B5E}" srcOrd="0" destOrd="0" parTransId="{471750D9-5BF9-41DB-9274-0CDA4764540E}" sibTransId="{E79CDB4E-7ED3-4D2B-B14A-AA62AFFD6565}"/>
    <dgm:cxn modelId="{874F73BC-4776-432D-B824-C10AA5706B69}" type="presOf" srcId="{995A8EC8-BBD5-47D0-BC6D-B64170F0E579}" destId="{33688BF5-EBD4-41DD-8C93-2B6D8E07522D}" srcOrd="0" destOrd="0" presId="urn:microsoft.com/office/officeart/2005/8/layout/vList2"/>
    <dgm:cxn modelId="{434A4FCD-3F7F-458C-955C-191CC0797429}" type="presOf" srcId="{F49BFC64-0793-4242-8400-4F86B8719582}" destId="{C36009E3-954C-47D7-B2A3-AB87E57454B0}" srcOrd="0" destOrd="0" presId="urn:microsoft.com/office/officeart/2005/8/layout/vList2"/>
    <dgm:cxn modelId="{68C42893-E2D9-4170-9E6E-13CC2F46E278}" type="presParOf" srcId="{C36009E3-954C-47D7-B2A3-AB87E57454B0}" destId="{A063B579-D091-4B12-BF7E-7B3A7689DE42}" srcOrd="0" destOrd="0" presId="urn:microsoft.com/office/officeart/2005/8/layout/vList2"/>
    <dgm:cxn modelId="{8F4E08E4-76D3-4CD3-B6ED-CDD972DBB6B2}" type="presParOf" srcId="{C36009E3-954C-47D7-B2A3-AB87E57454B0}" destId="{59C1BB32-F756-4E90-BF89-F693C75CFF58}" srcOrd="1" destOrd="0" presId="urn:microsoft.com/office/officeart/2005/8/layout/vList2"/>
    <dgm:cxn modelId="{A287A818-C532-4F87-904D-8F632699648D}" type="presParOf" srcId="{C36009E3-954C-47D7-B2A3-AB87E57454B0}" destId="{33688BF5-EBD4-41DD-8C93-2B6D8E07522D}" srcOrd="2" destOrd="0" presId="urn:microsoft.com/office/officeart/2005/8/layout/vList2"/>
    <dgm:cxn modelId="{E07A6CF8-9AB4-4F29-9D9B-199BAED4FDD7}" type="presParOf" srcId="{C36009E3-954C-47D7-B2A3-AB87E57454B0}" destId="{CF7E1A5A-A742-47A1-8357-E00E84D082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14145-1AEA-4A62-B436-D93C408E9A1E}">
      <dsp:nvSpPr>
        <dsp:cNvPr id="0" name=""/>
        <dsp:cNvSpPr/>
      </dsp:nvSpPr>
      <dsp:spPr>
        <a:xfrm rot="5400000">
          <a:off x="3442357" y="112993"/>
          <a:ext cx="1734888" cy="15093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Ubuntu" panose="020B0504030602030204" pitchFamily="34" charset="0"/>
            </a:rPr>
            <a:t>Les gouvernances de ces structures</a:t>
          </a:r>
        </a:p>
      </dsp:txBody>
      <dsp:txXfrm rot="-5400000">
        <a:off x="3790332" y="270579"/>
        <a:ext cx="1038937" cy="1194182"/>
      </dsp:txXfrm>
    </dsp:sp>
    <dsp:sp modelId="{325ABA3C-7017-45C4-8AB7-5F56678C280E}">
      <dsp:nvSpPr>
        <dsp:cNvPr id="0" name=""/>
        <dsp:cNvSpPr/>
      </dsp:nvSpPr>
      <dsp:spPr>
        <a:xfrm>
          <a:off x="5110279" y="347202"/>
          <a:ext cx="1936135" cy="104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94569-80C5-47B0-949B-EAA34966CE23}">
      <dsp:nvSpPr>
        <dsp:cNvPr id="0" name=""/>
        <dsp:cNvSpPr/>
      </dsp:nvSpPr>
      <dsp:spPr>
        <a:xfrm rot="5400000">
          <a:off x="1812256" y="112993"/>
          <a:ext cx="1734888" cy="15093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Ubuntu" panose="020B0504030602030204" pitchFamily="34" charset="0"/>
            </a:rPr>
            <a:t>Présenter les structures et instances de bassins existants</a:t>
          </a:r>
        </a:p>
      </dsp:txBody>
      <dsp:txXfrm rot="-5400000">
        <a:off x="2160231" y="270579"/>
        <a:ext cx="1038937" cy="1194182"/>
      </dsp:txXfrm>
    </dsp:sp>
    <dsp:sp modelId="{58E7763D-47C0-4F7A-9F76-86D7983021D7}">
      <dsp:nvSpPr>
        <dsp:cNvPr id="0" name=""/>
        <dsp:cNvSpPr/>
      </dsp:nvSpPr>
      <dsp:spPr>
        <a:xfrm rot="5400000">
          <a:off x="2624183" y="1585566"/>
          <a:ext cx="1734888" cy="15093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Ubuntu" panose="020B0504030602030204" pitchFamily="34" charset="0"/>
            </a:rPr>
            <a:t>Leurs actions</a:t>
          </a:r>
        </a:p>
      </dsp:txBody>
      <dsp:txXfrm rot="-5400000">
        <a:off x="2972158" y="1743152"/>
        <a:ext cx="1038937" cy="1194182"/>
      </dsp:txXfrm>
    </dsp:sp>
    <dsp:sp modelId="{BFC4C617-8BB8-4703-A07B-2AFE6D06A065}">
      <dsp:nvSpPr>
        <dsp:cNvPr id="0" name=""/>
        <dsp:cNvSpPr/>
      </dsp:nvSpPr>
      <dsp:spPr>
        <a:xfrm>
          <a:off x="800816" y="1819776"/>
          <a:ext cx="1873679" cy="104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A48AD-01DB-4C09-B851-C8BF44B75532}">
      <dsp:nvSpPr>
        <dsp:cNvPr id="0" name=""/>
        <dsp:cNvSpPr/>
      </dsp:nvSpPr>
      <dsp:spPr>
        <a:xfrm rot="5400000">
          <a:off x="4254285" y="1585566"/>
          <a:ext cx="1734888" cy="15093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Ubuntu" panose="020B0504030602030204" pitchFamily="34" charset="0"/>
            </a:rPr>
            <a:t>Leurs financements</a:t>
          </a:r>
        </a:p>
      </dsp:txBody>
      <dsp:txXfrm rot="-5400000">
        <a:off x="4602260" y="1743152"/>
        <a:ext cx="1038937" cy="1194182"/>
      </dsp:txXfrm>
    </dsp:sp>
    <dsp:sp modelId="{37638EF4-F9EA-4065-9C8D-9EE701C43142}">
      <dsp:nvSpPr>
        <dsp:cNvPr id="0" name=""/>
        <dsp:cNvSpPr/>
      </dsp:nvSpPr>
      <dsp:spPr>
        <a:xfrm rot="5400000">
          <a:off x="3442357" y="3058139"/>
          <a:ext cx="1734888" cy="15093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Ubuntu" panose="020B0504030602030204" pitchFamily="34" charset="0"/>
            </a:rPr>
            <a:t>Au service des territoires</a:t>
          </a:r>
        </a:p>
      </dsp:txBody>
      <dsp:txXfrm rot="-5400000">
        <a:off x="3790332" y="3215725"/>
        <a:ext cx="1038937" cy="1194182"/>
      </dsp:txXfrm>
    </dsp:sp>
    <dsp:sp modelId="{8EFC4F26-636E-41C5-B714-0D1ED3468837}">
      <dsp:nvSpPr>
        <dsp:cNvPr id="0" name=""/>
        <dsp:cNvSpPr/>
      </dsp:nvSpPr>
      <dsp:spPr>
        <a:xfrm>
          <a:off x="5110279" y="3292349"/>
          <a:ext cx="1936135" cy="104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91262-98B1-4BCF-99C6-CCC955C31A42}">
      <dsp:nvSpPr>
        <dsp:cNvPr id="0" name=""/>
        <dsp:cNvSpPr/>
      </dsp:nvSpPr>
      <dsp:spPr>
        <a:xfrm rot="5400000">
          <a:off x="1812256" y="3058139"/>
          <a:ext cx="1734888" cy="15093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Ubuntu" panose="020B0504030602030204" pitchFamily="34" charset="0"/>
            </a:rPr>
            <a:t>Engager des travaux d’analyse et de prospective </a:t>
          </a:r>
        </a:p>
      </dsp:txBody>
      <dsp:txXfrm rot="-5400000">
        <a:off x="2160231" y="3215725"/>
        <a:ext cx="1038937" cy="1194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3B579-D091-4B12-BF7E-7B3A7689DE42}">
      <dsp:nvSpPr>
        <dsp:cNvPr id="0" name=""/>
        <dsp:cNvSpPr/>
      </dsp:nvSpPr>
      <dsp:spPr>
        <a:xfrm>
          <a:off x="0" y="3100"/>
          <a:ext cx="10001285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Ubuntu" panose="020B0504030602030204" pitchFamily="34" charset="0"/>
            </a:rPr>
            <a:t>Rendre les données SIG accessibles </a:t>
          </a:r>
        </a:p>
      </dsp:txBody>
      <dsp:txXfrm>
        <a:off x="25587" y="28687"/>
        <a:ext cx="9950111" cy="472986"/>
      </dsp:txXfrm>
    </dsp:sp>
    <dsp:sp modelId="{59C1BB32-F756-4E90-BF89-F693C75CFF58}">
      <dsp:nvSpPr>
        <dsp:cNvPr id="0" name=""/>
        <dsp:cNvSpPr/>
      </dsp:nvSpPr>
      <dsp:spPr>
        <a:xfrm>
          <a:off x="0" y="527260"/>
          <a:ext cx="1000128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4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kern="1200" dirty="0">
              <a:solidFill>
                <a:srgbClr val="5C5C5B"/>
              </a:solidFill>
              <a:latin typeface="Ubuntu" panose="020B0504030602030204" pitchFamily="34" charset="0"/>
            </a:rPr>
            <a:t>Couche shapefile et excel en libre accès téléchargeables</a:t>
          </a:r>
        </a:p>
      </dsp:txBody>
      <dsp:txXfrm>
        <a:off x="0" y="527260"/>
        <a:ext cx="10001285" cy="463680"/>
      </dsp:txXfrm>
    </dsp:sp>
    <dsp:sp modelId="{33688BF5-EBD4-41DD-8C93-2B6D8E07522D}">
      <dsp:nvSpPr>
        <dsp:cNvPr id="0" name=""/>
        <dsp:cNvSpPr/>
      </dsp:nvSpPr>
      <dsp:spPr>
        <a:xfrm>
          <a:off x="0" y="990941"/>
          <a:ext cx="10001285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Ubuntu" panose="020B0504030602030204" pitchFamily="34" charset="0"/>
            </a:rPr>
            <a:t>Créer une cartographie dynamique avec un accès à des métadonnées par établissements   </a:t>
          </a:r>
        </a:p>
      </dsp:txBody>
      <dsp:txXfrm>
        <a:off x="25587" y="1016528"/>
        <a:ext cx="9950111" cy="472986"/>
      </dsp:txXfrm>
    </dsp:sp>
    <dsp:sp modelId="{CF7E1A5A-A742-47A1-8357-E00E84D08226}">
      <dsp:nvSpPr>
        <dsp:cNvPr id="0" name=""/>
        <dsp:cNvSpPr/>
      </dsp:nvSpPr>
      <dsp:spPr>
        <a:xfrm>
          <a:off x="0" y="1515100"/>
          <a:ext cx="1000128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4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kern="1200" dirty="0">
              <a:solidFill>
                <a:srgbClr val="5C5C5B"/>
              </a:solidFill>
              <a:latin typeface="Ubuntu" panose="020B0504030602030204" pitchFamily="34" charset="0"/>
            </a:rPr>
            <a:t>Fiche par établissement regroupant des informations pratiques ( site internet, </a:t>
          </a:r>
          <a:r>
            <a:rPr lang="fr-FR" sz="1200" kern="1200" dirty="0" err="1">
              <a:solidFill>
                <a:srgbClr val="5C5C5B"/>
              </a:solidFill>
              <a:latin typeface="Ubuntu" panose="020B0504030602030204" pitchFamily="34" charset="0"/>
            </a:rPr>
            <a:t>siren</a:t>
          </a:r>
          <a:r>
            <a:rPr lang="fr-FR" sz="1200" kern="1200" dirty="0">
              <a:solidFill>
                <a:srgbClr val="5C5C5B"/>
              </a:solidFill>
              <a:latin typeface="Ubuntu" panose="020B0504030602030204" pitchFamily="34" charset="0"/>
            </a:rPr>
            <a:t>…) et de fond tels que les sujets où l’établissement est particulièrement en pointe notamment.</a:t>
          </a:r>
        </a:p>
      </dsp:txBody>
      <dsp:txXfrm>
        <a:off x="0" y="1515100"/>
        <a:ext cx="10001285" cy="46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0D695B3-7995-4D6E-A521-8B5F49D8EE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D55BDE-E016-432A-95FF-5BE97B57B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908D4-148D-4B04-B03A-E74DA8A77589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EE8622-5A31-41D9-B8F9-DFD885C844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80690C-88C4-4A4A-8B00-D905D64265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A02D7-2121-4D7B-ABC5-CD608CCD8A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5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7F5DA-D01B-4AAB-9548-3EA55DAA42D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CBA65-8F0F-4C7B-B266-B9F27CEB0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3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FAFB-9D6F-4563-B97E-97F82283C02F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F399ED3-F0D3-40D0-8D0E-CC60C26F8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700BDDE1-5D42-4E26-9C1E-AE3F8539AE7D}"/>
              </a:ext>
            </a:extLst>
          </p:cNvPr>
          <p:cNvSpPr/>
          <p:nvPr userDrawn="1"/>
        </p:nvSpPr>
        <p:spPr>
          <a:xfrm>
            <a:off x="6796173" y="1833"/>
            <a:ext cx="4162204" cy="6858000"/>
          </a:xfrm>
          <a:prstGeom prst="chevr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A7344F0-741E-4BAA-BEE3-88CCC0C69073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550188-551D-45D2-B7A1-F389F7130D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52" y="110479"/>
            <a:ext cx="1358615" cy="9973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1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3D8-224F-47A4-B0AA-E3C3BA9110F3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BBFE06-CFFC-4A57-97C4-E41D233546F0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F67FC3C-27A3-466B-84F9-5E7F6D6AF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02F4A11-3AA6-48C8-9EAA-8EC271D95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10B080D-F1D9-4C78-A39F-F5F93855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41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8ABE-1E85-4BF7-A7B0-C92A39AEF72A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2D1FB7-173F-4DD5-A9E4-6A8D8B64CDF9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25279EA-4F55-475C-A3FF-CD871DDEB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2AD8D2B-BEC9-4B99-9942-C9DF12FD8B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7D4E811-453C-435D-BC9F-8EACD2EE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65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9919-BE19-436D-9F8E-B162D5FD65FD}" type="datetime1">
              <a:rPr lang="fr-FR" smtClean="0"/>
              <a:t>15/02/2023</a:t>
            </a:fld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249E87BA-49DB-4C9C-B1B2-9A8FFE85318F}"/>
              </a:ext>
            </a:extLst>
          </p:cNvPr>
          <p:cNvSpPr/>
          <p:nvPr userDrawn="1"/>
        </p:nvSpPr>
        <p:spPr>
          <a:xfrm>
            <a:off x="6796173" y="1833"/>
            <a:ext cx="4162204" cy="6858000"/>
          </a:xfrm>
          <a:prstGeom prst="chevr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0EB1981-5024-472A-BEAE-DA09A6765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19969"/>
            <a:ext cx="1427373" cy="1047826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FF55DB6-8CF6-48DB-AC63-99B2F4E99D3A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29EEAA5-3D0B-4EE1-A3B6-4BD18817A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E023F91F-2FC0-4A5F-82D4-F9BC126C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72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C25-91B6-44D3-9DAE-87DC78EAAA5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0C26305-390B-4FD8-8C99-55E5D1B7D9F9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8DF645-3585-45F6-85A4-3F5FEEE95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E6778D9-0BC0-424A-AA69-1D7F91A605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0C54ABB-D281-45F1-AEE5-A134877A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5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C3B-CAA7-4BE0-B915-74CEC335D25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F1FC084-2FB6-449A-A108-A03501F46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2F8A63B-AAB3-41FA-A54A-31D9151A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79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398-CE98-4FBE-8C46-6168FFD27D61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DFF594-4768-4644-973E-F2A1AF7C62DE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A8BC52B-1F6B-4A71-92F1-3D190F01F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FB59E64-F902-42E8-A951-F67AA2C0E2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5D58788-AF90-4790-89E3-E67A193D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0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B284-329A-45F5-B711-098771E5C68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AAF2ED-A519-4A12-9457-C58170852DA2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E916661-F4A3-41AB-83B1-0A8830BFC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14100F9-F532-4503-9D55-C94D4BB934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CC61FC5-2D37-4DDE-B298-59B39796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8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BD68-374F-4FFB-BD1C-B3C1C24CE483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92E8B-F173-40FF-99F2-08E0B1527BA3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25388B2-C0E9-4385-90E6-33EA4070C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C158EDE-0A4C-4EF4-8A63-17A447C02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F616E41-3A84-4A14-B7B4-FB9858F0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25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160-2949-4268-8DB4-A03A012E259D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2628011-8755-4624-88EF-F1C4652E27E8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5527850-4659-4422-A40E-7D41107A7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48EE8C1-02EB-4F8A-97E4-989D7FB87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A8C9767-7EA7-4C0C-8274-F5E5A444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13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1613-B56D-4784-8793-447269B7A01F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69FFCC-BCE1-47DF-A352-FD464EA529FC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64AFB0A-5388-4F61-9A04-C7AEF54F3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64D62CA-5428-40D5-A949-2C787DF6C8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B6B860C-B278-4E54-8FD3-FEAF54E1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055-DA6A-4986-B63C-4D6D3514AD53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0449DDD4-9E98-43E6-BE40-B8847B413E2D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90C667E-ADA2-4674-BCD4-38DF1C7A0D7D}"/>
              </a:ext>
            </a:extLst>
          </p:cNvPr>
          <p:cNvSpPr txBox="1"/>
          <p:nvPr userDrawn="1"/>
        </p:nvSpPr>
        <p:spPr>
          <a:xfrm>
            <a:off x="67733" y="6365428"/>
            <a:ext cx="215265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Bassinversant.org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9015363-EB58-460A-B486-5F3D2A0D1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7" y="5338854"/>
            <a:ext cx="1206688" cy="10961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3EBD4CF-A82E-46D6-8EBD-2861124CF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7BF40672-1B3F-4BEF-AB32-69212181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57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48AC-3557-4ACE-A3E1-2D9600AC141F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04CE4C-8656-429D-A039-B5F760E49D14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49B7069A-08D7-4407-855C-85405A62ADA0}"/>
              </a:ext>
            </a:extLst>
          </p:cNvPr>
          <p:cNvSpPr/>
          <p:nvPr userDrawn="1"/>
        </p:nvSpPr>
        <p:spPr>
          <a:xfrm>
            <a:off x="6796173" y="1833"/>
            <a:ext cx="4162204" cy="6858000"/>
          </a:xfrm>
          <a:prstGeom prst="chevron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6A90DB6-DAD7-4F80-BD45-60A0E16AFCB4}"/>
              </a:ext>
            </a:extLst>
          </p:cNvPr>
          <p:cNvSpPr txBox="1"/>
          <p:nvPr userDrawn="1"/>
        </p:nvSpPr>
        <p:spPr>
          <a:xfrm>
            <a:off x="0" y="6435007"/>
            <a:ext cx="215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Bassinversant.org</a:t>
            </a:r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1EE5318D-F41D-4C13-A47E-A6F4CDC1A453}"/>
              </a:ext>
            </a:extLst>
          </p:cNvPr>
          <p:cNvSpPr/>
          <p:nvPr userDrawn="1"/>
        </p:nvSpPr>
        <p:spPr>
          <a:xfrm>
            <a:off x="-15432" y="0"/>
            <a:ext cx="2015681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FB4D7720-24CF-4767-B58B-A084E7BF94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47" y="5781734"/>
            <a:ext cx="911939" cy="941419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4B6E9E2-AD5E-4117-801F-8AB03664BFC7}"/>
              </a:ext>
            </a:extLst>
          </p:cNvPr>
          <p:cNvSpPr txBox="1">
            <a:spLocks/>
          </p:cNvSpPr>
          <p:nvPr userDrawn="1"/>
        </p:nvSpPr>
        <p:spPr>
          <a:xfrm>
            <a:off x="11159006" y="6252444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b="1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04CE4C-8656-429D-A039-B5F760E49D1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37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sinversant.org/carte-des-eptb-et-des-epage-en-franc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ssinversant.org/carte-des-membres-de-laneb/" TargetMode="External"/><Relationship Id="rId4" Type="http://schemas.openxmlformats.org/officeDocument/2006/relationships/hyperlink" Target="https://bassinversant.org/carte-des-sage-en-fra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ssinversant.org/informer/observatoire-gestion-bassi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18BE98A-B12C-48EB-AB17-939106E67D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5" y="1176720"/>
            <a:ext cx="2648571" cy="430138"/>
          </a:xfrm>
          <a:prstGeom prst="rect">
            <a:avLst/>
          </a:prstGeom>
          <a:noFill/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27AA91-61A9-4959-B422-976305AB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08056"/>
            <a:ext cx="683339" cy="365125"/>
          </a:xfrm>
        </p:spPr>
        <p:txBody>
          <a:bodyPr/>
          <a:lstStyle/>
          <a:p>
            <a:fld id="{8B04CE4C-8656-429D-A039-B5F760E49D14}" type="slidenum">
              <a:rPr lang="fr-FR" smtClean="0"/>
              <a:t>1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6C3FAA-E142-4D76-B263-E8F9B17387AC}"/>
              </a:ext>
            </a:extLst>
          </p:cNvPr>
          <p:cNvSpPr/>
          <p:nvPr/>
        </p:nvSpPr>
        <p:spPr>
          <a:xfrm>
            <a:off x="2315559" y="2049122"/>
            <a:ext cx="5061785" cy="253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b="1" dirty="0">
                <a:solidFill>
                  <a:srgbClr val="00ACE9"/>
                </a:solidFill>
                <a:latin typeface="Ubuntu" panose="020B0504030602030204" pitchFamily="34" charset="0"/>
              </a:rPr>
              <a:t>« L’OBSERVATOIRE NATIONAL DE LA GESTION PAR BASSIN  »</a:t>
            </a:r>
          </a:p>
        </p:txBody>
      </p:sp>
    </p:spTree>
    <p:extLst>
      <p:ext uri="{BB962C8B-B14F-4D97-AF65-F5344CB8AC3E}">
        <p14:creationId xmlns:p14="http://schemas.microsoft.com/office/powerpoint/2010/main" val="185268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5CD05C-25C1-4F61-9D44-CD4CD0F0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CE4C-8656-429D-A039-B5F760E49D14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9ED92E0-5329-4FDB-8BA3-DDE03D203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748647"/>
              </p:ext>
            </p:extLst>
          </p:nvPr>
        </p:nvGraphicFramePr>
        <p:xfrm>
          <a:off x="2016328" y="2081351"/>
          <a:ext cx="7847231" cy="468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0DD28C6-3DB1-4653-81C6-6403DACCB356}"/>
              </a:ext>
            </a:extLst>
          </p:cNvPr>
          <p:cNvSpPr/>
          <p:nvPr/>
        </p:nvSpPr>
        <p:spPr>
          <a:xfrm>
            <a:off x="1378624" y="669723"/>
            <a:ext cx="8538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5C5C5B"/>
                </a:solidFill>
                <a:latin typeface="Ubuntu Light" panose="020B0304030602030204" pitchFamily="34" charset="0"/>
              </a:rPr>
              <a:t>• Informer sur l’organisation par bassin en France</a:t>
            </a:r>
          </a:p>
          <a:p>
            <a:endParaRPr lang="fr-FR" sz="1600" b="1" dirty="0">
              <a:solidFill>
                <a:srgbClr val="5C5C5B"/>
              </a:solidFill>
              <a:latin typeface="Ubuntu Light" panose="020B0304030602030204" pitchFamily="34" charset="0"/>
            </a:endParaRPr>
          </a:p>
          <a:p>
            <a:r>
              <a:rPr lang="fr-FR" sz="1600" b="1" dirty="0">
                <a:solidFill>
                  <a:srgbClr val="5C5C5B"/>
                </a:solidFill>
                <a:latin typeface="Ubuntu Light" panose="020B0304030602030204" pitchFamily="34" charset="0"/>
              </a:rPr>
              <a:t>• Communiquer sur les caractéristiques des syndicats spécialisés de bassin </a:t>
            </a:r>
          </a:p>
          <a:p>
            <a:endParaRPr lang="fr-FR" sz="1600" b="1" dirty="0">
              <a:solidFill>
                <a:srgbClr val="5C5C5B"/>
              </a:solidFill>
              <a:latin typeface="Ubuntu Light" panose="020B0304030602030204" pitchFamily="34" charset="0"/>
            </a:endParaRPr>
          </a:p>
          <a:p>
            <a:r>
              <a:rPr lang="fr-FR" sz="1600" b="1" dirty="0">
                <a:solidFill>
                  <a:srgbClr val="5C5C5B"/>
                </a:solidFill>
                <a:latin typeface="Ubuntu Light" panose="020B0304030602030204" pitchFamily="34" charset="0"/>
              </a:rPr>
              <a:t>• Construire des éléments de réflexion pour une organisation plus efficace (indicateurs clés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Ubuntu Light" panose="020B0304030602030204" pitchFamily="34" charset="0"/>
              </a:rPr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8EE9CE-911B-4D81-A7AB-C4027623196D}"/>
              </a:ext>
            </a:extLst>
          </p:cNvPr>
          <p:cNvSpPr txBox="1"/>
          <p:nvPr/>
        </p:nvSpPr>
        <p:spPr>
          <a:xfrm>
            <a:off x="1378624" y="134606"/>
            <a:ext cx="78452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000" b="1" dirty="0">
                <a:solidFill>
                  <a:srgbClr val="00ACE9"/>
                </a:solidFill>
                <a:latin typeface="Ubuntu Light" panose="020B0304030602030204" pitchFamily="34" charset="0"/>
              </a:rPr>
              <a:t>Objectifs de l’observatoire national de la gestion par bassin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53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11FC35-1982-4B0F-9259-463408B0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CE4C-8656-429D-A039-B5F760E49D1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0A4338-F8FB-474D-9E2F-E9C2DA64D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89" y="1261969"/>
            <a:ext cx="7170701" cy="507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00BF3-16EA-4ECA-ADCA-4343B8DC2091}"/>
              </a:ext>
            </a:extLst>
          </p:cNvPr>
          <p:cNvSpPr/>
          <p:nvPr/>
        </p:nvSpPr>
        <p:spPr>
          <a:xfrm>
            <a:off x="1349461" y="756467"/>
            <a:ext cx="8202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5C5C5B"/>
                </a:solidFill>
                <a:latin typeface="Ubuntu" panose="020B0504030602030204" pitchFamily="34" charset="0"/>
              </a:rPr>
              <a:t>Mise en place d’une cartographie nationale inédite des EPTB et EPAGE en France : </a:t>
            </a:r>
            <a:r>
              <a:rPr lang="fr-FR" sz="1600" dirty="0">
                <a:solidFill>
                  <a:srgbClr val="5C5C5B"/>
                </a:solidFill>
                <a:latin typeface="Ubuntu" panose="020B0504030602030204" pitchFamily="34" charset="0"/>
                <a:hlinkClick r:id="rId3"/>
              </a:rPr>
              <a:t>lien</a:t>
            </a:r>
            <a:r>
              <a:rPr lang="fr-FR" sz="1600" dirty="0">
                <a:solidFill>
                  <a:srgbClr val="5C5C5B"/>
                </a:solidFill>
                <a:latin typeface="Ubuntu" panose="020B0504030602030204" pitchFamily="34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442EB-0FC0-4A62-8323-48C6AA76E68A}"/>
              </a:ext>
            </a:extLst>
          </p:cNvPr>
          <p:cNvSpPr/>
          <p:nvPr/>
        </p:nvSpPr>
        <p:spPr>
          <a:xfrm>
            <a:off x="1349461" y="332955"/>
            <a:ext cx="312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ACE9"/>
                </a:solidFill>
                <a:latin typeface="Ubuntu Light" panose="020B0304030602030204" pitchFamily="34" charset="0"/>
              </a:rPr>
              <a:t>2. Cartographies réalisées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91A566-AB8B-4B6B-BC97-3AFDB2D26F42}"/>
              </a:ext>
            </a:extLst>
          </p:cNvPr>
          <p:cNvSpPr txBox="1"/>
          <p:nvPr/>
        </p:nvSpPr>
        <p:spPr>
          <a:xfrm>
            <a:off x="6454065" y="6435006"/>
            <a:ext cx="267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5C5C5B"/>
                </a:solidFill>
                <a:latin typeface="Ubuntu" panose="020B0504030602030204" pitchFamily="34" charset="0"/>
              </a:rPr>
              <a:t>Cartographie de novembre 2022</a:t>
            </a:r>
          </a:p>
        </p:txBody>
      </p:sp>
    </p:spTree>
    <p:extLst>
      <p:ext uri="{BB962C8B-B14F-4D97-AF65-F5344CB8AC3E}">
        <p14:creationId xmlns:p14="http://schemas.microsoft.com/office/powerpoint/2010/main" val="401687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E88080-7708-4D84-BD98-A822CB1C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CE4C-8656-429D-A039-B5F760E49D1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4D52BE-4178-4AD6-8A91-523F0ABB2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6" b="4583"/>
          <a:stretch/>
        </p:blipFill>
        <p:spPr>
          <a:xfrm>
            <a:off x="882425" y="1889975"/>
            <a:ext cx="4785775" cy="34090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43CBBE-5118-4A48-88D8-E0743B8DB783}"/>
              </a:ext>
            </a:extLst>
          </p:cNvPr>
          <p:cNvSpPr/>
          <p:nvPr/>
        </p:nvSpPr>
        <p:spPr>
          <a:xfrm>
            <a:off x="2408550" y="5120574"/>
            <a:ext cx="3430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5C5C5B"/>
                </a:solidFill>
                <a:latin typeface="Ubuntu" panose="020B0504030602030204" pitchFamily="34" charset="0"/>
              </a:rPr>
              <a:t>Cartographie d’octobre 2022, source </a:t>
            </a:r>
            <a:r>
              <a:rPr lang="fr-FR" sz="1200" dirty="0" err="1">
                <a:solidFill>
                  <a:srgbClr val="5C5C5B"/>
                </a:solidFill>
                <a:latin typeface="Ubuntu" panose="020B0504030602030204" pitchFamily="34" charset="0"/>
              </a:rPr>
              <a:t>Gest’eau</a:t>
            </a:r>
            <a:r>
              <a:rPr lang="fr-FR" sz="1200" dirty="0">
                <a:solidFill>
                  <a:srgbClr val="5C5C5B"/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9BEC01-0C5E-4B98-9314-7489B772AA84}"/>
              </a:ext>
            </a:extLst>
          </p:cNvPr>
          <p:cNvSpPr/>
          <p:nvPr/>
        </p:nvSpPr>
        <p:spPr>
          <a:xfrm>
            <a:off x="1305073" y="395099"/>
            <a:ext cx="312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ACE9"/>
                </a:solidFill>
                <a:latin typeface="Ubuntu Light" panose="020B0304030602030204" pitchFamily="34" charset="0"/>
              </a:rPr>
              <a:t>2. Cartographies réalisées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F47929-D050-4789-887D-089F35CA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2" t="24078" r="33811" b="7443"/>
          <a:stretch/>
        </p:blipFill>
        <p:spPr>
          <a:xfrm>
            <a:off x="6096000" y="1889975"/>
            <a:ext cx="4800991" cy="34090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BCE50-672A-45F2-9632-0F8BFF451FE7}"/>
              </a:ext>
            </a:extLst>
          </p:cNvPr>
          <p:cNvSpPr/>
          <p:nvPr/>
        </p:nvSpPr>
        <p:spPr>
          <a:xfrm>
            <a:off x="6053197" y="5120575"/>
            <a:ext cx="2443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5C5C5B"/>
                </a:solidFill>
                <a:latin typeface="Ubuntu" panose="020B0504030602030204" pitchFamily="34" charset="0"/>
              </a:rPr>
              <a:t>Cartographie de décembre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D1AE2-F521-42C2-B9B2-DD83E6999EA4}"/>
              </a:ext>
            </a:extLst>
          </p:cNvPr>
          <p:cNvSpPr/>
          <p:nvPr/>
        </p:nvSpPr>
        <p:spPr>
          <a:xfrm>
            <a:off x="882425" y="1399578"/>
            <a:ext cx="4104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5C5C5B"/>
                </a:solidFill>
                <a:latin typeface="Ubuntu" panose="020B0504030602030204" pitchFamily="34" charset="0"/>
              </a:rPr>
              <a:t>Cartographie des SAGE : </a:t>
            </a:r>
            <a:r>
              <a:rPr lang="fr-FR" sz="1600" dirty="0">
                <a:solidFill>
                  <a:srgbClr val="5C5C5B"/>
                </a:solidFill>
                <a:latin typeface="Ubuntu" panose="020B0504030602030204" pitchFamily="34" charset="0"/>
                <a:hlinkClick r:id="rId4"/>
              </a:rPr>
              <a:t>lien</a:t>
            </a:r>
            <a:r>
              <a:rPr lang="fr-FR" sz="1600" dirty="0">
                <a:solidFill>
                  <a:srgbClr val="5C5C5B"/>
                </a:solidFill>
                <a:latin typeface="Ubuntu" panose="020B0504030602030204" pitchFamily="34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8FCFE4-E305-4D7B-827C-47AAE04B0E68}"/>
              </a:ext>
            </a:extLst>
          </p:cNvPr>
          <p:cNvSpPr/>
          <p:nvPr/>
        </p:nvSpPr>
        <p:spPr>
          <a:xfrm>
            <a:off x="6096000" y="1305200"/>
            <a:ext cx="456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5C5C5B"/>
                </a:solidFill>
                <a:latin typeface="Ubuntu" panose="020B0504030602030204" pitchFamily="34" charset="0"/>
              </a:rPr>
              <a:t>Cartographie des structures membres de l’ANEB :</a:t>
            </a:r>
            <a:r>
              <a:rPr lang="fr-FR" sz="1600" dirty="0">
                <a:solidFill>
                  <a:srgbClr val="5C5C5B"/>
                </a:solidFill>
                <a:latin typeface="Ubuntu" panose="020B0504030602030204" pitchFamily="34" charset="0"/>
                <a:hlinkClick r:id="rId5"/>
              </a:rPr>
              <a:t> lien  </a:t>
            </a:r>
            <a:endParaRPr lang="fr-FR" sz="1600" dirty="0">
              <a:solidFill>
                <a:srgbClr val="5C5C5B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0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11FC35-1982-4B0F-9259-463408B0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CE4C-8656-429D-A039-B5F760E49D14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0BECA2-3A77-4DBB-BFE1-EDF94310EEC4}"/>
              </a:ext>
            </a:extLst>
          </p:cNvPr>
          <p:cNvGrpSpPr/>
          <p:nvPr/>
        </p:nvGrpSpPr>
        <p:grpSpPr>
          <a:xfrm>
            <a:off x="2868845" y="536213"/>
            <a:ext cx="7490680" cy="2114596"/>
            <a:chOff x="1630460" y="1172796"/>
            <a:chExt cx="7490680" cy="211459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E0307A0-8426-4C9C-AA75-EB537C613344}"/>
                </a:ext>
              </a:extLst>
            </p:cNvPr>
            <p:cNvGrpSpPr/>
            <p:nvPr/>
          </p:nvGrpSpPr>
          <p:grpSpPr>
            <a:xfrm>
              <a:off x="1630460" y="1189966"/>
              <a:ext cx="7490680" cy="2097426"/>
              <a:chOff x="1254491" y="1222678"/>
              <a:chExt cx="8440168" cy="2554982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03EEC74A-3870-4C92-9147-C090153D2909}"/>
                  </a:ext>
                </a:extLst>
              </p:cNvPr>
              <p:cNvGrpSpPr/>
              <p:nvPr/>
            </p:nvGrpSpPr>
            <p:grpSpPr>
              <a:xfrm>
                <a:off x="1254491" y="1222678"/>
                <a:ext cx="8440168" cy="2554982"/>
                <a:chOff x="1378778" y="1444620"/>
                <a:chExt cx="8440168" cy="2554982"/>
              </a:xfrm>
            </p:grpSpPr>
            <p:pic>
              <p:nvPicPr>
                <p:cNvPr id="12" name="Image 11">
                  <a:extLst>
                    <a:ext uri="{FF2B5EF4-FFF2-40B4-BE49-F238E27FC236}">
                      <a16:creationId xmlns:a16="http://schemas.microsoft.com/office/drawing/2014/main" id="{7EAEDED1-B502-4B42-8C1D-6953A0C03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912" t="12476" r="10582" b="40970"/>
                <a:stretch/>
              </p:blipFill>
              <p:spPr>
                <a:xfrm>
                  <a:off x="1378778" y="1444620"/>
                  <a:ext cx="8440168" cy="2554982"/>
                </a:xfrm>
                <a:prstGeom prst="rect">
                  <a:avLst/>
                </a:prstGeom>
              </p:spPr>
            </p:pic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0B195EE4-20C7-459B-8815-F6747052E4DC}"/>
                    </a:ext>
                  </a:extLst>
                </p:cNvPr>
                <p:cNvSpPr/>
                <p:nvPr/>
              </p:nvSpPr>
              <p:spPr>
                <a:xfrm>
                  <a:off x="4971617" y="1923565"/>
                  <a:ext cx="781113" cy="329787"/>
                </a:xfrm>
                <a:prstGeom prst="ellipse">
                  <a:avLst/>
                </a:prstGeom>
                <a:noFill/>
                <a:ln>
                  <a:solidFill>
                    <a:srgbClr val="F9B7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1" name="Graphique 10" descr="Curseur">
                <a:extLst>
                  <a:ext uri="{FF2B5EF4-FFF2-40B4-BE49-F238E27FC236}">
                    <a16:creationId xmlns:a16="http://schemas.microsoft.com/office/drawing/2014/main" id="{F5418B3B-C301-4DF2-8989-28F326F94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53039" y="2131508"/>
                <a:ext cx="440816" cy="440816"/>
              </a:xfrm>
              <a:prstGeom prst="rect">
                <a:avLst/>
              </a:prstGeom>
            </p:spPr>
          </p:pic>
        </p:grp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A3C5A7E-C70C-4BE5-AB71-A029C035876F}"/>
                </a:ext>
              </a:extLst>
            </p:cNvPr>
            <p:cNvSpPr/>
            <p:nvPr/>
          </p:nvSpPr>
          <p:spPr>
            <a:xfrm>
              <a:off x="1983163" y="1172796"/>
              <a:ext cx="1814919" cy="410344"/>
            </a:xfrm>
            <a:prstGeom prst="ellipse">
              <a:avLst/>
            </a:prstGeom>
            <a:noFill/>
            <a:ln>
              <a:solidFill>
                <a:srgbClr val="F9B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A683EC5-B0D5-4FD3-B30D-3D2A0194C5BA}"/>
              </a:ext>
            </a:extLst>
          </p:cNvPr>
          <p:cNvGrpSpPr/>
          <p:nvPr/>
        </p:nvGrpSpPr>
        <p:grpSpPr>
          <a:xfrm>
            <a:off x="513726" y="2856053"/>
            <a:ext cx="4542190" cy="3533592"/>
            <a:chOff x="103179" y="2996483"/>
            <a:chExt cx="4542190" cy="3533592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476E8E1-259D-43CD-93D8-B16CA3792281}"/>
                </a:ext>
              </a:extLst>
            </p:cNvPr>
            <p:cNvGrpSpPr/>
            <p:nvPr/>
          </p:nvGrpSpPr>
          <p:grpSpPr>
            <a:xfrm>
              <a:off x="103179" y="2996483"/>
              <a:ext cx="4542190" cy="3533592"/>
              <a:chOff x="1120014" y="2903750"/>
              <a:chExt cx="4542190" cy="3533592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99939564-01DB-4B37-9981-79E8D22699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1263" b="6646"/>
              <a:stretch/>
            </p:blipFill>
            <p:spPr>
              <a:xfrm>
                <a:off x="1120014" y="2903750"/>
                <a:ext cx="4542190" cy="209742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710AF284-F1D3-4489-A11F-03D1666331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24919" b="18191"/>
              <a:stretch/>
            </p:blipFill>
            <p:spPr>
              <a:xfrm>
                <a:off x="1120014" y="4983815"/>
                <a:ext cx="4542190" cy="1453527"/>
              </a:xfrm>
              <a:prstGeom prst="rect">
                <a:avLst/>
              </a:prstGeom>
            </p:spPr>
          </p:pic>
        </p:grpSp>
        <p:pic>
          <p:nvPicPr>
            <p:cNvPr id="16" name="Graphique 15" descr="Curseur">
              <a:extLst>
                <a:ext uri="{FF2B5EF4-FFF2-40B4-BE49-F238E27FC236}">
                  <a16:creationId xmlns:a16="http://schemas.microsoft.com/office/drawing/2014/main" id="{700567DA-6060-4D10-B6D1-FCA95CD8D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025" y="6068076"/>
              <a:ext cx="391226" cy="361873"/>
            </a:xfrm>
            <a:prstGeom prst="rect">
              <a:avLst/>
            </a:prstGeom>
          </p:spPr>
        </p:pic>
      </p:grp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8A66B99A-E734-4991-8099-9AE620579F7C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2060185" y="1602096"/>
            <a:ext cx="808660" cy="116122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05297DF0-9E91-49F4-A5EF-D377E88D9E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90" t="12726" r="47997" b="6242"/>
          <a:stretch/>
        </p:blipFill>
        <p:spPr>
          <a:xfrm>
            <a:off x="7705111" y="3163710"/>
            <a:ext cx="3124200" cy="32282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EF8B2691-85A7-4EEA-9A33-E1F234F451C3}"/>
              </a:ext>
            </a:extLst>
          </p:cNvPr>
          <p:cNvCxnSpPr>
            <a:cxnSpLocks/>
          </p:cNvCxnSpPr>
          <p:nvPr/>
        </p:nvCxnSpPr>
        <p:spPr>
          <a:xfrm flipV="1">
            <a:off x="2269827" y="4777814"/>
            <a:ext cx="5687353" cy="1453527"/>
          </a:xfrm>
          <a:prstGeom prst="curvedConnector3">
            <a:avLst>
              <a:gd name="adj1" fmla="val 5736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5AC2EAF9-4EB6-4C8F-8158-653C77607470}"/>
              </a:ext>
            </a:extLst>
          </p:cNvPr>
          <p:cNvSpPr txBox="1"/>
          <p:nvPr/>
        </p:nvSpPr>
        <p:spPr>
          <a:xfrm rot="20763175">
            <a:off x="5501587" y="44077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5C5C5B"/>
                </a:solidFill>
                <a:latin typeface="Ubuntu" panose="020B0504030602030204" pitchFamily="34" charset="0"/>
              </a:rPr>
              <a:t>Retrouvez l’ensemble des cartes de l’ANEB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94F394-375E-4CCB-9688-93DBE57534BB}"/>
              </a:ext>
            </a:extLst>
          </p:cNvPr>
          <p:cNvSpPr/>
          <p:nvPr/>
        </p:nvSpPr>
        <p:spPr>
          <a:xfrm>
            <a:off x="901425" y="68245"/>
            <a:ext cx="8739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ACE9"/>
                </a:solidFill>
                <a:latin typeface="Ubuntu Light" panose="020B0304030602030204" pitchFamily="34" charset="0"/>
              </a:rPr>
              <a:t>3. Présentation de l’observatoire national de la gestion par bassin en ligne sur le site de l’ANEB</a:t>
            </a:r>
          </a:p>
        </p:txBody>
      </p:sp>
    </p:spTree>
    <p:extLst>
      <p:ext uri="{BB962C8B-B14F-4D97-AF65-F5344CB8AC3E}">
        <p14:creationId xmlns:p14="http://schemas.microsoft.com/office/powerpoint/2010/main" val="374026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DE2B64-28B3-40D5-8FEF-C5EAB996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CE4C-8656-429D-A039-B5F760E49D14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A07B217-69E5-4183-A118-BEAD38209123}"/>
              </a:ext>
            </a:extLst>
          </p:cNvPr>
          <p:cNvGrpSpPr/>
          <p:nvPr/>
        </p:nvGrpSpPr>
        <p:grpSpPr>
          <a:xfrm>
            <a:off x="4545369" y="2849734"/>
            <a:ext cx="4785062" cy="3945704"/>
            <a:chOff x="3227260" y="2150312"/>
            <a:chExt cx="4480740" cy="377360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42B5662-BF2E-438B-8A43-BF61F5CEA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886" t="13725" r="37575" b="16446"/>
            <a:stretch/>
          </p:blipFill>
          <p:spPr>
            <a:xfrm>
              <a:off x="3227260" y="2236038"/>
              <a:ext cx="3430677" cy="368787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B25866F-AAE7-4D84-88E6-37BC719D5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049" t="11939" r="7695" b="75933"/>
            <a:stretch/>
          </p:blipFill>
          <p:spPr>
            <a:xfrm>
              <a:off x="6369458" y="2150312"/>
              <a:ext cx="1338542" cy="640513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211BE678-E88C-4D4D-8A75-C5F03E841E77}"/>
              </a:ext>
            </a:extLst>
          </p:cNvPr>
          <p:cNvSpPr txBox="1"/>
          <p:nvPr/>
        </p:nvSpPr>
        <p:spPr>
          <a:xfrm>
            <a:off x="1683277" y="4306624"/>
            <a:ext cx="28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5C5C5B"/>
                </a:solidFill>
                <a:latin typeface="Ubuntu" panose="020B0504030602030204" pitchFamily="34" charset="0"/>
              </a:rPr>
              <a:t>Exemple d’interface de la future cartographie intéractive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8AE36D-E6B3-49FB-BD07-346C2DD421EB}"/>
              </a:ext>
            </a:extLst>
          </p:cNvPr>
          <p:cNvSpPr/>
          <p:nvPr/>
        </p:nvSpPr>
        <p:spPr>
          <a:xfrm>
            <a:off x="901425" y="256794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ACE9"/>
                </a:solidFill>
                <a:latin typeface="Ubuntu Light" panose="020B0304030602030204" pitchFamily="34" charset="0"/>
              </a:rPr>
              <a:t>4. Perspectives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97C54136-6E9B-4684-94AC-7B867CC8D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136670"/>
              </p:ext>
            </p:extLst>
          </p:nvPr>
        </p:nvGraphicFramePr>
        <p:xfrm>
          <a:off x="901425" y="786022"/>
          <a:ext cx="10001285" cy="198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19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BBAEF1-2AC6-4922-9972-B7BF14DFB2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1" y="1226402"/>
            <a:ext cx="2621937" cy="499745"/>
          </a:xfrm>
          <a:prstGeom prst="rect">
            <a:avLst/>
          </a:prstGeom>
          <a:noFill/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CBD20F-65D3-429C-A82B-7BF51F53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252444"/>
            <a:ext cx="683339" cy="365125"/>
          </a:xfrm>
        </p:spPr>
        <p:txBody>
          <a:bodyPr/>
          <a:lstStyle/>
          <a:p>
            <a:fld id="{8B04CE4C-8656-429D-A039-B5F760E49D14}" type="slidenum">
              <a:rPr lang="fr-FR" smtClean="0"/>
              <a:t>7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0DF87-1557-43B6-80CD-B454F44753DA}"/>
              </a:ext>
            </a:extLst>
          </p:cNvPr>
          <p:cNvSpPr/>
          <p:nvPr/>
        </p:nvSpPr>
        <p:spPr>
          <a:xfrm>
            <a:off x="1906129" y="4663310"/>
            <a:ext cx="3020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C5C5B"/>
                </a:solidFill>
                <a:latin typeface="Ubuntu" panose="020B0504030602030204" pitchFamily="34" charset="0"/>
                <a:hlinkClick r:id="rId3"/>
              </a:rPr>
              <a:t>https://bassinversant.org/informer/observatoire-gestion-bassin/</a:t>
            </a:r>
            <a:endParaRPr lang="fr-FR" b="1" dirty="0">
              <a:solidFill>
                <a:srgbClr val="5C5C5B"/>
              </a:solidFill>
              <a:latin typeface="Ubuntu" panose="020B0504030602030204" pitchFamily="34" charset="0"/>
            </a:endParaRPr>
          </a:p>
          <a:p>
            <a:endParaRPr lang="fr-FR" dirty="0">
              <a:solidFill>
                <a:srgbClr val="5C5C5B"/>
              </a:solidFill>
              <a:latin typeface="Ubuntu" panose="020B05040306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DAE5CE-F772-4727-A6EE-3D5AB9681F3F}"/>
              </a:ext>
            </a:extLst>
          </p:cNvPr>
          <p:cNvSpPr txBox="1"/>
          <p:nvPr/>
        </p:nvSpPr>
        <p:spPr>
          <a:xfrm>
            <a:off x="1906129" y="2170290"/>
            <a:ext cx="601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C5C5B"/>
                </a:solidFill>
                <a:latin typeface="Ubuntu" panose="020B0504030602030204" pitchFamily="34" charset="0"/>
              </a:rPr>
              <a:t>Retrouvez ici l’observatoire national de la gestion par bassin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6A3F00-C7DC-4D2B-8378-899B84923B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05" r="12347" b="1100"/>
          <a:stretch/>
        </p:blipFill>
        <p:spPr>
          <a:xfrm>
            <a:off x="4202769" y="3084022"/>
            <a:ext cx="1423927" cy="13430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766AAB-2E26-4E50-B4CF-E532B496C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653" y="4597160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26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Personnalisé 9">
      <a:dk1>
        <a:srgbClr val="D8D8D8"/>
      </a:dk1>
      <a:lt1>
        <a:sysClr val="window" lastClr="FFFFFF"/>
      </a:lt1>
      <a:dk2>
        <a:srgbClr val="D8D8D8"/>
      </a:dk2>
      <a:lt2>
        <a:srgbClr val="EBEBEB"/>
      </a:lt2>
      <a:accent1>
        <a:srgbClr val="00ACE9"/>
      </a:accent1>
      <a:accent2>
        <a:srgbClr val="00ACE9"/>
      </a:accent2>
      <a:accent3>
        <a:srgbClr val="00ACE9"/>
      </a:accent3>
      <a:accent4>
        <a:srgbClr val="00ACE9"/>
      </a:accent4>
      <a:accent5>
        <a:srgbClr val="00ACE9"/>
      </a:accent5>
      <a:accent6>
        <a:srgbClr val="00ACE9"/>
      </a:accent6>
      <a:hlink>
        <a:srgbClr val="00ACE9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D1C87ED2FE6478F9BC8F9E6FF90A5" ma:contentTypeVersion="11" ma:contentTypeDescription="Crée un document." ma:contentTypeScope="" ma:versionID="57843bda398d34f40c94b02ffebb5a48">
  <xsd:schema xmlns:xsd="http://www.w3.org/2001/XMLSchema" xmlns:xs="http://www.w3.org/2001/XMLSchema" xmlns:p="http://schemas.microsoft.com/office/2006/metadata/properties" xmlns:ns3="7f15f48a-f5c7-48b0-ac02-717a2b98f873" targetNamespace="http://schemas.microsoft.com/office/2006/metadata/properties" ma:root="true" ma:fieldsID="792b44d0bd584513aa0b8811317a8995" ns3:_="">
    <xsd:import namespace="7f15f48a-f5c7-48b0-ac02-717a2b98f8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5f48a-f5c7-48b0-ac02-717a2b98f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90E2E-A306-48FB-A831-CAA38399A1B5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7f15f48a-f5c7-48b0-ac02-717a2b98f873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5C6697-07CD-4B84-ACF4-EC84C6A2E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5f48a-f5c7-48b0-ac02-717a2b98f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06A900-4A59-4991-92C5-030260469E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244</Words>
  <Application>Microsoft Office PowerPoint</Application>
  <PresentationFormat>Grand écran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Calibri</vt:lpstr>
      <vt:lpstr>Times New Roman</vt:lpstr>
      <vt:lpstr>Trebuchet MS</vt:lpstr>
      <vt:lpstr>Ubuntu</vt:lpstr>
      <vt:lpstr>Ubuntu Light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rivallain</dc:creator>
  <cp:lastModifiedBy>alexandre rivallain</cp:lastModifiedBy>
  <cp:revision>75</cp:revision>
  <dcterms:created xsi:type="dcterms:W3CDTF">2022-11-09T15:13:26Z</dcterms:created>
  <dcterms:modified xsi:type="dcterms:W3CDTF">2023-02-15T14:22:04Z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0x01010089BD1C87ED2FE6478F9BC8F9E6FF90A5</vt:lpwstr>
  </property>
</Properties>
</file>