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39" r:id="rId3"/>
    <p:sldId id="349" r:id="rId4"/>
    <p:sldId id="373" r:id="rId5"/>
    <p:sldId id="361" r:id="rId6"/>
    <p:sldId id="368" r:id="rId7"/>
    <p:sldId id="369" r:id="rId8"/>
    <p:sldId id="371" r:id="rId9"/>
    <p:sldId id="367" r:id="rId10"/>
    <p:sldId id="372" r:id="rId11"/>
    <p:sldId id="370" r:id="rId12"/>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77" d="100"/>
          <a:sy n="77" d="100"/>
        </p:scale>
        <p:origin x="126"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18831" cy="495029"/>
          </a:xfrm>
          <a:prstGeom prst="rect">
            <a:avLst/>
          </a:prstGeom>
        </p:spPr>
        <p:txBody>
          <a:bodyPr vert="horz" lIns="91437" tIns="45718" rIns="91437" bIns="45718" rtlCol="0"/>
          <a:lstStyle>
            <a:lvl1pPr algn="l">
              <a:defRPr sz="1200"/>
            </a:lvl1pPr>
          </a:lstStyle>
          <a:p>
            <a:endParaRPr lang="fr-FR" dirty="0"/>
          </a:p>
        </p:txBody>
      </p:sp>
      <p:sp>
        <p:nvSpPr>
          <p:cNvPr id="3" name="Espace réservé de la date 2"/>
          <p:cNvSpPr>
            <a:spLocks noGrp="1"/>
          </p:cNvSpPr>
          <p:nvPr>
            <p:ph type="dt" sz="quarter" idx="1"/>
          </p:nvPr>
        </p:nvSpPr>
        <p:spPr>
          <a:xfrm>
            <a:off x="3815375" y="2"/>
            <a:ext cx="2918831" cy="495029"/>
          </a:xfrm>
          <a:prstGeom prst="rect">
            <a:avLst/>
          </a:prstGeom>
        </p:spPr>
        <p:txBody>
          <a:bodyPr vert="horz" lIns="91437" tIns="45718" rIns="91437" bIns="45718" rtlCol="0"/>
          <a:lstStyle>
            <a:lvl1pPr algn="r">
              <a:defRPr sz="1200"/>
            </a:lvl1pPr>
          </a:lstStyle>
          <a:p>
            <a:fld id="{21F080B2-20D8-4C67-9CA6-48BF7FB8846C}" type="datetimeFigureOut">
              <a:rPr lang="fr-FR" smtClean="0"/>
              <a:t>05/06/2021</a:t>
            </a:fld>
            <a:endParaRPr lang="fr-FR" dirty="0"/>
          </a:p>
        </p:txBody>
      </p:sp>
      <p:sp>
        <p:nvSpPr>
          <p:cNvPr id="4" name="Espace réservé du pied de page 3"/>
          <p:cNvSpPr>
            <a:spLocks noGrp="1"/>
          </p:cNvSpPr>
          <p:nvPr>
            <p:ph type="ftr" sz="quarter" idx="2"/>
          </p:nvPr>
        </p:nvSpPr>
        <p:spPr>
          <a:xfrm>
            <a:off x="1" y="9371286"/>
            <a:ext cx="2918831" cy="495028"/>
          </a:xfrm>
          <a:prstGeom prst="rect">
            <a:avLst/>
          </a:prstGeom>
        </p:spPr>
        <p:txBody>
          <a:bodyPr vert="horz" lIns="91437" tIns="45718" rIns="91437" bIns="45718"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15375" y="9371286"/>
            <a:ext cx="2918831" cy="495028"/>
          </a:xfrm>
          <a:prstGeom prst="rect">
            <a:avLst/>
          </a:prstGeom>
        </p:spPr>
        <p:txBody>
          <a:bodyPr vert="horz" lIns="91437" tIns="45718" rIns="91437" bIns="45718" rtlCol="0" anchor="b"/>
          <a:lstStyle>
            <a:lvl1pPr algn="r">
              <a:defRPr sz="1200"/>
            </a:lvl1pPr>
          </a:lstStyle>
          <a:p>
            <a:fld id="{95F9A42F-39F7-474B-BFAE-BED19C16BEF4}" type="slidenum">
              <a:rPr lang="fr-FR" smtClean="0"/>
              <a:t>‹N°›</a:t>
            </a:fld>
            <a:endParaRPr lang="fr-FR" dirty="0"/>
          </a:p>
        </p:txBody>
      </p:sp>
    </p:spTree>
    <p:extLst>
      <p:ext uri="{BB962C8B-B14F-4D97-AF65-F5344CB8AC3E}">
        <p14:creationId xmlns:p14="http://schemas.microsoft.com/office/powerpoint/2010/main" val="151391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19413" cy="495300"/>
          </a:xfrm>
          <a:prstGeom prst="rect">
            <a:avLst/>
          </a:prstGeom>
        </p:spPr>
        <p:txBody>
          <a:bodyPr vert="horz" lIns="91437" tIns="45718" rIns="91437" bIns="45718" rtlCol="0"/>
          <a:lstStyle>
            <a:lvl1pPr algn="l">
              <a:defRPr sz="1200"/>
            </a:lvl1pPr>
          </a:lstStyle>
          <a:p>
            <a:endParaRPr lang="fr-FR" dirty="0"/>
          </a:p>
        </p:txBody>
      </p:sp>
      <p:sp>
        <p:nvSpPr>
          <p:cNvPr id="3" name="Espace réservé de la date 2"/>
          <p:cNvSpPr>
            <a:spLocks noGrp="1"/>
          </p:cNvSpPr>
          <p:nvPr>
            <p:ph type="dt" idx="1"/>
          </p:nvPr>
        </p:nvSpPr>
        <p:spPr>
          <a:xfrm>
            <a:off x="3814764" y="0"/>
            <a:ext cx="2919412" cy="495300"/>
          </a:xfrm>
          <a:prstGeom prst="rect">
            <a:avLst/>
          </a:prstGeom>
        </p:spPr>
        <p:txBody>
          <a:bodyPr vert="horz" lIns="91437" tIns="45718" rIns="91437" bIns="45718" rtlCol="0"/>
          <a:lstStyle>
            <a:lvl1pPr algn="r">
              <a:defRPr sz="1200"/>
            </a:lvl1pPr>
          </a:lstStyle>
          <a:p>
            <a:fld id="{72D3BD07-EDDA-4527-92B1-99A99D432D7D}" type="datetimeFigureOut">
              <a:rPr lang="fr-FR" smtClean="0"/>
              <a:t>05/06/2021</a:t>
            </a:fld>
            <a:endParaRPr lang="fr-FR" dirty="0"/>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37" tIns="45718" rIns="91437" bIns="45718" rtlCol="0" anchor="ctr"/>
          <a:lstStyle/>
          <a:p>
            <a:endParaRPr lang="fr-FR" dirty="0"/>
          </a:p>
        </p:txBody>
      </p:sp>
      <p:sp>
        <p:nvSpPr>
          <p:cNvPr id="5" name="Espace réservé des commentaires 4"/>
          <p:cNvSpPr>
            <a:spLocks noGrp="1"/>
          </p:cNvSpPr>
          <p:nvPr>
            <p:ph type="body" sz="quarter" idx="3"/>
          </p:nvPr>
        </p:nvSpPr>
        <p:spPr>
          <a:xfrm>
            <a:off x="673101" y="4748213"/>
            <a:ext cx="5389562" cy="3884612"/>
          </a:xfrm>
          <a:prstGeom prst="rect">
            <a:avLst/>
          </a:prstGeom>
        </p:spPr>
        <p:txBody>
          <a:bodyPr vert="horz" lIns="91437" tIns="45718" rIns="91437" bIns="4571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371013"/>
            <a:ext cx="2919413" cy="495300"/>
          </a:xfrm>
          <a:prstGeom prst="rect">
            <a:avLst/>
          </a:prstGeom>
        </p:spPr>
        <p:txBody>
          <a:bodyPr vert="horz" lIns="91437" tIns="45718" rIns="91437" bIns="45718"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14764" y="9371013"/>
            <a:ext cx="2919412" cy="495300"/>
          </a:xfrm>
          <a:prstGeom prst="rect">
            <a:avLst/>
          </a:prstGeom>
        </p:spPr>
        <p:txBody>
          <a:bodyPr vert="horz" lIns="91437" tIns="45718" rIns="91437" bIns="45718" rtlCol="0" anchor="b"/>
          <a:lstStyle>
            <a:lvl1pPr algn="r">
              <a:defRPr sz="1200"/>
            </a:lvl1pPr>
          </a:lstStyle>
          <a:p>
            <a:fld id="{63F0AE42-A0CE-4AD9-BEA9-991EE82B0795}" type="slidenum">
              <a:rPr lang="fr-FR" smtClean="0"/>
              <a:t>‹N°›</a:t>
            </a:fld>
            <a:endParaRPr lang="fr-FR" dirty="0"/>
          </a:p>
        </p:txBody>
      </p:sp>
    </p:spTree>
    <p:extLst>
      <p:ext uri="{BB962C8B-B14F-4D97-AF65-F5344CB8AC3E}">
        <p14:creationId xmlns:p14="http://schemas.microsoft.com/office/powerpoint/2010/main" val="3840660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E8D0B5D-FED1-45EF-B46F-3C8BD5C49ABB}" type="slidenum">
              <a:rPr lang="fr-FR" smtClean="0"/>
              <a:t>2</a:t>
            </a:fld>
            <a:endParaRPr lang="fr-FR" dirty="0"/>
          </a:p>
        </p:txBody>
      </p:sp>
      <p:sp>
        <p:nvSpPr>
          <p:cNvPr id="5" name="Espace réservé du pied de page 4"/>
          <p:cNvSpPr>
            <a:spLocks noGrp="1"/>
          </p:cNvSpPr>
          <p:nvPr>
            <p:ph type="ftr" sz="quarter" idx="11"/>
          </p:nvPr>
        </p:nvSpPr>
        <p:spPr/>
        <p:txBody>
          <a:bodyPr/>
          <a:lstStyle/>
          <a:p>
            <a:endParaRPr lang="fr-FR" dirty="0"/>
          </a:p>
        </p:txBody>
      </p:sp>
    </p:spTree>
    <p:extLst>
      <p:ext uri="{BB962C8B-B14F-4D97-AF65-F5344CB8AC3E}">
        <p14:creationId xmlns:p14="http://schemas.microsoft.com/office/powerpoint/2010/main" val="989919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1017491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205177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68928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414085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184318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223554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185294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324253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429124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52836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524DF27-0896-4C88-B986-5A8AAAE4EF30}" type="datetimeFigureOut">
              <a:rPr lang="fr-FR" smtClean="0"/>
              <a:t>05/06/2021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B65BA51-EEB6-4B63-80B0-A782D4E4232E}" type="slidenum">
              <a:rPr lang="fr-FR" smtClean="0"/>
              <a:t>‹N°›</a:t>
            </a:fld>
            <a:endParaRPr lang="fr-FR" dirty="0"/>
          </a:p>
        </p:txBody>
      </p:sp>
    </p:spTree>
    <p:extLst>
      <p:ext uri="{BB962C8B-B14F-4D97-AF65-F5344CB8AC3E}">
        <p14:creationId xmlns:p14="http://schemas.microsoft.com/office/powerpoint/2010/main" val="199875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DF27-0896-4C88-B986-5A8AAAE4EF30}" type="datetimeFigureOut">
              <a:rPr lang="fr-FR" smtClean="0"/>
              <a:t>05/06/2021</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5BA51-EEB6-4B63-80B0-A782D4E4232E}" type="slidenum">
              <a:rPr lang="fr-FR" smtClean="0"/>
              <a:t>‹N°›</a:t>
            </a:fld>
            <a:endParaRPr lang="fr-FR" dirty="0"/>
          </a:p>
        </p:txBody>
      </p:sp>
      <p:pic>
        <p:nvPicPr>
          <p:cNvPr id="8" name="Imag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9844" y="6123532"/>
            <a:ext cx="1429603" cy="651910"/>
          </a:xfrm>
          <a:prstGeom prst="rect">
            <a:avLst/>
          </a:prstGeom>
        </p:spPr>
      </p:pic>
    </p:spTree>
    <p:extLst>
      <p:ext uri="{BB962C8B-B14F-4D97-AF65-F5344CB8AC3E}">
        <p14:creationId xmlns:p14="http://schemas.microsoft.com/office/powerpoint/2010/main" val="142523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74" y="276275"/>
            <a:ext cx="4546129" cy="2269741"/>
          </a:xfrm>
          <a:prstGeom prst="rect">
            <a:avLst/>
          </a:prstGeom>
        </p:spPr>
      </p:pic>
      <p:sp>
        <p:nvSpPr>
          <p:cNvPr id="5" name="Sous-titre 2"/>
          <p:cNvSpPr txBox="1">
            <a:spLocks/>
          </p:cNvSpPr>
          <p:nvPr/>
        </p:nvSpPr>
        <p:spPr>
          <a:xfrm>
            <a:off x="2317315" y="2601119"/>
            <a:ext cx="9106422" cy="2471922"/>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4000" dirty="0" smtClean="0">
                <a:solidFill>
                  <a:srgbClr val="00B0F0"/>
                </a:solidFill>
              </a:rPr>
              <a:t>REUNION d’ECHANGES sur les SDAGE</a:t>
            </a:r>
          </a:p>
          <a:p>
            <a:r>
              <a:rPr lang="fr-FR" sz="4000" dirty="0" smtClean="0">
                <a:solidFill>
                  <a:srgbClr val="00B0F0"/>
                </a:solidFill>
              </a:rPr>
              <a:t>Lundi 7 juin </a:t>
            </a:r>
          </a:p>
          <a:p>
            <a:r>
              <a:rPr lang="fr-FR" sz="4000" dirty="0" smtClean="0">
                <a:solidFill>
                  <a:srgbClr val="00B0F0"/>
                </a:solidFill>
              </a:rPr>
              <a:t>9h – 10h</a:t>
            </a:r>
          </a:p>
          <a:p>
            <a:endParaRPr lang="fr-FR" sz="4000" dirty="0">
              <a:solidFill>
                <a:srgbClr val="00B0F0"/>
              </a:solidFill>
            </a:endParaRPr>
          </a:p>
          <a:p>
            <a:r>
              <a:rPr lang="fr-FR" sz="4000" dirty="0" smtClean="0">
                <a:solidFill>
                  <a:srgbClr val="00B0F0"/>
                </a:solidFill>
              </a:rPr>
              <a:t>SUPPORT DE SEANCE</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0585" y="5851998"/>
            <a:ext cx="6096000" cy="386471"/>
          </a:xfrm>
          <a:prstGeom prst="rect">
            <a:avLst/>
          </a:prstGeom>
        </p:spPr>
      </p:pic>
    </p:spTree>
    <p:extLst>
      <p:ext uri="{BB962C8B-B14F-4D97-AF65-F5344CB8AC3E}">
        <p14:creationId xmlns:p14="http://schemas.microsoft.com/office/powerpoint/2010/main" val="3173259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6740307"/>
          </a:xfrm>
          <a:prstGeom prst="rect">
            <a:avLst/>
          </a:prstGeom>
          <a:noFill/>
        </p:spPr>
        <p:txBody>
          <a:bodyPr wrap="square" rtlCol="0">
            <a:spAutoFit/>
          </a:bodyPr>
          <a:lstStyle/>
          <a:p>
            <a:endParaRPr lang="fr-FR" sz="2000" b="1" dirty="0" smtClean="0">
              <a:solidFill>
                <a:srgbClr val="00B0F0"/>
              </a:solidFill>
              <a:latin typeface="Ubuntu Light" panose="020B0304030602030204" pitchFamily="34" charset="0"/>
            </a:endParaRPr>
          </a:p>
          <a:p>
            <a:r>
              <a:rPr lang="fr-FR" sz="2000" b="1" dirty="0" smtClean="0">
                <a:solidFill>
                  <a:srgbClr val="00B0F0"/>
                </a:solidFill>
                <a:latin typeface="Ubuntu Light" panose="020B0304030602030204" pitchFamily="34" charset="0"/>
              </a:rPr>
              <a:t>3/ Les retours </a:t>
            </a:r>
            <a:r>
              <a:rPr lang="fr-FR" sz="2000" b="1" dirty="0" smtClean="0">
                <a:solidFill>
                  <a:srgbClr val="00B0F0"/>
                </a:solidFill>
                <a:latin typeface="Ubuntu Light" panose="020B0304030602030204" pitchFamily="34" charset="0"/>
              </a:rPr>
              <a:t>reçus</a:t>
            </a:r>
            <a:endParaRPr lang="fr-FR" sz="2000" b="1" dirty="0" smtClean="0">
              <a:latin typeface="Ubuntu Light" panose="020B0304030602030204" pitchFamily="34" charset="0"/>
            </a:endParaRPr>
          </a:p>
          <a:p>
            <a:endParaRPr lang="fr-FR" sz="1600" dirty="0" smtClean="0">
              <a:latin typeface="Ubuntu Light" panose="020B0304030602030204" pitchFamily="34" charset="0"/>
            </a:endParaRPr>
          </a:p>
          <a:p>
            <a:r>
              <a:rPr lang="fr-FR" sz="1600" dirty="0" smtClean="0">
                <a:latin typeface="Ubuntu Light" panose="020B0304030602030204" pitchFamily="34" charset="0"/>
              </a:rPr>
              <a:t>Région </a:t>
            </a:r>
            <a:r>
              <a:rPr lang="fr-FR" sz="1600" dirty="0" smtClean="0">
                <a:latin typeface="Ubuntu Light" panose="020B0304030602030204" pitchFamily="34" charset="0"/>
              </a:rPr>
              <a:t>Bourgogne Franche </a:t>
            </a:r>
            <a:r>
              <a:rPr lang="fr-FR" sz="1600" dirty="0" smtClean="0">
                <a:latin typeface="Ubuntu Light" panose="020B0304030602030204" pitchFamily="34" charset="0"/>
              </a:rPr>
              <a:t>Comté : SDAGE </a:t>
            </a:r>
            <a:r>
              <a:rPr lang="fr-FR" sz="1600" dirty="0" err="1" smtClean="0">
                <a:latin typeface="Ubuntu Light" panose="020B0304030602030204" pitchFamily="34" charset="0"/>
              </a:rPr>
              <a:t>Rmed</a:t>
            </a:r>
            <a:r>
              <a:rPr lang="fr-FR" sz="1600" dirty="0" smtClean="0">
                <a:latin typeface="Ubuntu Light" panose="020B0304030602030204" pitchFamily="34" charset="0"/>
              </a:rPr>
              <a:t>, SN, LB</a:t>
            </a:r>
          </a:p>
          <a:p>
            <a:endParaRPr lang="fr-FR" sz="1600" dirty="0" smtClean="0">
              <a:latin typeface="Ubuntu Light" panose="020B0304030602030204" pitchFamily="34" charset="0"/>
            </a:endParaRPr>
          </a:p>
          <a:p>
            <a:r>
              <a:rPr lang="fr-FR" sz="1600" dirty="0" smtClean="0">
                <a:latin typeface="Ubuntu Light" panose="020B0304030602030204" pitchFamily="34" charset="0"/>
              </a:rPr>
              <a:t>Causes de non atteinte : défaut de mobilisation des acteurs ou absence de maîtrise d’ouvrage, absence de solution efficace à coût acceptable, difficultés de maîtrise foncière ou freins multiples pour la restauration du lit des cours d’eau, … GEMAPI pour essayer de remédier à une partie des problèmes. </a:t>
            </a:r>
          </a:p>
          <a:p>
            <a:r>
              <a:rPr lang="fr-FR" sz="1600" dirty="0" smtClean="0">
                <a:latin typeface="Ubuntu Light" panose="020B0304030602030204" pitchFamily="34" charset="0"/>
              </a:rPr>
              <a:t>En plus avec le CC, pressions démographiques, touristiques et urbanistiques (pas uniformes !) : changer de manière significative les solutions</a:t>
            </a:r>
            <a:endParaRPr lang="fr-FR" sz="1600" dirty="0">
              <a:latin typeface="Ubuntu Light" panose="020B0304030602030204" pitchFamily="34" charset="0"/>
            </a:endParaRPr>
          </a:p>
          <a:p>
            <a:endParaRPr lang="fr-FR" sz="1600" dirty="0" smtClean="0">
              <a:latin typeface="Ubuntu Light" panose="020B0304030602030204" pitchFamily="34" charset="0"/>
            </a:endParaRPr>
          </a:p>
          <a:p>
            <a:pPr marL="342900" indent="-342900">
              <a:buFontTx/>
              <a:buChar char="-"/>
            </a:pPr>
            <a:r>
              <a:rPr lang="fr-FR" sz="1600" dirty="0" smtClean="0">
                <a:latin typeface="Ubuntu Light" panose="020B0304030602030204" pitchFamily="34" charset="0"/>
              </a:rPr>
              <a:t>GEMAPI : la loi a fragilisé les solidarités amont/aval et accentué les fractures urbain/rural : incitations financières pour une maîtrise d’ouvrage à l’échelle des bassins.</a:t>
            </a:r>
          </a:p>
          <a:p>
            <a:pPr marL="342900" indent="-342900">
              <a:buFontTx/>
              <a:buChar char="-"/>
            </a:pPr>
            <a:r>
              <a:rPr lang="fr-FR" sz="1600" dirty="0" smtClean="0">
                <a:latin typeface="Ubuntu Light" panose="020B0304030602030204" pitchFamily="34" charset="0"/>
              </a:rPr>
              <a:t>Plus responsabiliser les collectivités en charge du service eau potable/assainissement sur leur impact sur le cycle de l’eau (incitations financières)</a:t>
            </a:r>
          </a:p>
          <a:p>
            <a:pPr marL="342900" indent="-342900">
              <a:buFontTx/>
              <a:buChar char="-"/>
            </a:pPr>
            <a:r>
              <a:rPr lang="fr-FR" sz="1600" dirty="0" smtClean="0">
                <a:latin typeface="Ubuntu Light" panose="020B0304030602030204" pitchFamily="34" charset="0"/>
              </a:rPr>
              <a:t>Enjeu de déconnexion des réseaux, REUT, infiltration à la parcelle : volet financier spécifique</a:t>
            </a:r>
          </a:p>
          <a:p>
            <a:pPr marL="342900" indent="-342900">
              <a:buFontTx/>
              <a:buChar char="-"/>
            </a:pPr>
            <a:r>
              <a:rPr lang="fr-FR" sz="1600" dirty="0" smtClean="0">
                <a:latin typeface="Ubuntu Light" panose="020B0304030602030204" pitchFamily="34" charset="0"/>
              </a:rPr>
              <a:t>Récupération des coûts (article 9 de la DCE : contribution des secteurs économiques de manière appropriée) : aujourd’hui, 75% redevances pollution domestique, 50% des factures payées par les citoyens, 45% par les industriels et 5% par agriculteurs : modifier les répartitions</a:t>
            </a:r>
          </a:p>
          <a:p>
            <a:pPr marL="342900" indent="-342900">
              <a:buFontTx/>
              <a:buChar char="-"/>
            </a:pPr>
            <a:r>
              <a:rPr lang="fr-FR" sz="1600" dirty="0" smtClean="0">
                <a:latin typeface="Ubuntu Light" panose="020B0304030602030204" pitchFamily="34" charset="0"/>
              </a:rPr>
              <a:t>Assiettes pour redevance pour pollutions diffuses à revoir, en rapport avec les parties prenantes et l’objet des travaux</a:t>
            </a:r>
          </a:p>
          <a:p>
            <a:pPr marL="342900" indent="-342900">
              <a:buFontTx/>
              <a:buChar char="-"/>
            </a:pPr>
            <a:r>
              <a:rPr lang="fr-FR" sz="1600" dirty="0" smtClean="0">
                <a:latin typeface="Ubuntu Light" panose="020B0304030602030204" pitchFamily="34" charset="0"/>
              </a:rPr>
              <a:t>Déployer les Paiements pour services environnementaux (animation, études dans tous les bassins volontaires)</a:t>
            </a:r>
          </a:p>
          <a:p>
            <a:pPr marL="342900" indent="-342900">
              <a:buFontTx/>
              <a:buChar char="-"/>
            </a:pPr>
            <a:r>
              <a:rPr lang="fr-FR" sz="1600" dirty="0" smtClean="0">
                <a:latin typeface="Ubuntu Light" panose="020B0304030602030204" pitchFamily="34" charset="0"/>
              </a:rPr>
              <a:t>Stratégie massive d’information des élus sur le programme de mesures</a:t>
            </a:r>
          </a:p>
          <a:p>
            <a:pPr marL="342900" indent="-342900">
              <a:buFontTx/>
              <a:buChar char="-"/>
            </a:pPr>
            <a:r>
              <a:rPr lang="fr-FR" sz="1600" dirty="0" smtClean="0">
                <a:latin typeface="Ubuntu Light" panose="020B0304030602030204" pitchFamily="34" charset="0"/>
              </a:rPr>
              <a:t>Volet biodiversité à minima car pas de moyens : création d’une redevance basée sur l’artificialisation des territoires.</a:t>
            </a:r>
          </a:p>
          <a:p>
            <a:pPr marL="342900" indent="-342900">
              <a:buFontTx/>
              <a:buChar char="-"/>
            </a:pPr>
            <a:endParaRPr lang="fr-FR" sz="1600" dirty="0" smtClean="0">
              <a:latin typeface="Ubuntu Light" panose="020B0304030602030204" pitchFamily="34" charset="0"/>
            </a:endParaRPr>
          </a:p>
          <a:p>
            <a:pPr marL="342900" indent="-342900">
              <a:buFontTx/>
              <a:buChar char="-"/>
            </a:pPr>
            <a:endParaRPr lang="fr-FR" sz="2000" dirty="0" smtClean="0">
              <a:latin typeface="Ubuntu Light" panose="020B0304030602030204" pitchFamily="34" charset="0"/>
            </a:endParaRPr>
          </a:p>
          <a:p>
            <a:endParaRPr lang="fr-FR" sz="2000" b="1" dirty="0"/>
          </a:p>
        </p:txBody>
      </p:sp>
    </p:spTree>
    <p:extLst>
      <p:ext uri="{BB962C8B-B14F-4D97-AF65-F5344CB8AC3E}">
        <p14:creationId xmlns:p14="http://schemas.microsoft.com/office/powerpoint/2010/main" val="1436647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6555641"/>
          </a:xfrm>
          <a:prstGeom prst="rect">
            <a:avLst/>
          </a:prstGeom>
          <a:noFill/>
        </p:spPr>
        <p:txBody>
          <a:bodyPr wrap="square" rtlCol="0">
            <a:spAutoFit/>
          </a:bodyPr>
          <a:lstStyle/>
          <a:p>
            <a:r>
              <a:rPr lang="fr-FR" sz="2000" b="1" dirty="0" smtClean="0">
                <a:solidFill>
                  <a:srgbClr val="00B0F0"/>
                </a:solidFill>
                <a:latin typeface="Ubuntu Light" panose="020B0304030602030204" pitchFamily="34" charset="0"/>
              </a:rPr>
              <a:t>4</a:t>
            </a:r>
            <a:r>
              <a:rPr lang="fr-FR" sz="2000" b="1" dirty="0" smtClean="0">
                <a:solidFill>
                  <a:srgbClr val="00B0F0"/>
                </a:solidFill>
                <a:latin typeface="Ubuntu Light" panose="020B0304030602030204" pitchFamily="34" charset="0"/>
              </a:rPr>
              <a:t>/ </a:t>
            </a:r>
            <a:r>
              <a:rPr lang="fr-FR" sz="2000" b="1" dirty="0" smtClean="0">
                <a:solidFill>
                  <a:srgbClr val="00B0F0"/>
                </a:solidFill>
                <a:latin typeface="Ubuntu Light" panose="020B0304030602030204" pitchFamily="34" charset="0"/>
              </a:rPr>
              <a:t>Les </a:t>
            </a:r>
            <a:r>
              <a:rPr lang="fr-FR" sz="2000" b="1" dirty="0" smtClean="0">
                <a:solidFill>
                  <a:srgbClr val="00B0F0"/>
                </a:solidFill>
                <a:latin typeface="Ubuntu Light" panose="020B0304030602030204" pitchFamily="34" charset="0"/>
              </a:rPr>
              <a:t>éléments structurants du projet d’avis de l’ANEB</a:t>
            </a:r>
          </a:p>
          <a:p>
            <a:endParaRPr lang="fr-FR" sz="2000" b="1"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Forme : des documents bien trop complexes, qui ne sont pas établis pour une bonne appropriation de tous les élus (ou à minima déclinés). Un travail </a:t>
            </a:r>
            <a:r>
              <a:rPr lang="fr-FR" sz="2000" dirty="0" smtClean="0">
                <a:latin typeface="Ubuntu Light" panose="020B0304030602030204" pitchFamily="34" charset="0"/>
              </a:rPr>
              <a:t>en synergie avec les collectivités, et en particulier avec CLE et les syndicats de bassin (EPTB, EPAGE, structures porteuses de CLE, …) est à anticiper et à mener de manière pérenne. Un conventionnement avec les associations de collectivités, dont l’ANEB (en lien avec les Régions et les têtes de réseaux territoriales), pourrait permettre de contribuer à l’amélioration de la co-construction entre l’Agence de l’eau et les groupements spécialisés de collectivités sur chacun des districts. </a:t>
            </a:r>
          </a:p>
          <a:p>
            <a:pPr marL="342900" indent="-342900">
              <a:buFontTx/>
              <a:buChar char="-"/>
            </a:pPr>
            <a:endParaRPr lang="fr-FR" sz="2000"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Principes généraux : manque d’analyse des freins à l’atteinte des objectifs : pourquoi les actions n‘ont elles pas été menées ou n’ont elles pas eu l’effet attendu. </a:t>
            </a:r>
          </a:p>
          <a:p>
            <a:pPr marL="342900" indent="-342900">
              <a:buFontTx/>
              <a:buChar char="-"/>
            </a:pPr>
            <a:endParaRPr lang="fr-FR" sz="2000" dirty="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Gouvernance : un manque d’ambition quant à une organisation structurée par bassin, au cœur de projets de territoires qui permettraient de traduire de manière différenciée et adaptées les objectifs. Lorsque cette organisation est promue, elle est envisagée avec des transferts de responsabilités pour réaliser des missions et actions. Dans tous les cas, les moyens affectés ou les leviers pour accompagner cette organisation (financements fléchés, conditionnalités, conventionnements permettant plus de fluidité dans la programmation, …) ne sont pas à la hauteur des besoins.</a:t>
            </a:r>
          </a:p>
          <a:p>
            <a:r>
              <a:rPr lang="fr-FR" sz="2000" dirty="0" smtClean="0">
                <a:latin typeface="Ubuntu Light" panose="020B0304030602030204" pitchFamily="34" charset="0"/>
              </a:rPr>
              <a:t>Changer de paradigme : les outils au servic</a:t>
            </a:r>
            <a:r>
              <a:rPr lang="fr-FR" sz="2000" dirty="0" smtClean="0">
                <a:latin typeface="Ubuntu Light" panose="020B0304030602030204" pitchFamily="34" charset="0"/>
              </a:rPr>
              <a:t>e des projets de territoire (de bassin), pas les territoires au service des outils !</a:t>
            </a:r>
            <a:endParaRPr lang="fr-FR" sz="2000" b="1" dirty="0"/>
          </a:p>
        </p:txBody>
      </p:sp>
    </p:spTree>
    <p:extLst>
      <p:ext uri="{BB962C8B-B14F-4D97-AF65-F5344CB8AC3E}">
        <p14:creationId xmlns:p14="http://schemas.microsoft.com/office/powerpoint/2010/main" val="2415311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
        <p:nvSpPr>
          <p:cNvPr id="9" name="Rectangle 8"/>
          <p:cNvSpPr/>
          <p:nvPr/>
        </p:nvSpPr>
        <p:spPr>
          <a:xfrm>
            <a:off x="513141" y="788487"/>
            <a:ext cx="2369559" cy="461665"/>
          </a:xfrm>
          <a:prstGeom prst="rect">
            <a:avLst/>
          </a:prstGeom>
        </p:spPr>
        <p:txBody>
          <a:bodyPr wrap="none">
            <a:spAutoFit/>
          </a:bodyPr>
          <a:lstStyle/>
          <a:p>
            <a:r>
              <a:rPr lang="fr-FR" sz="2400" b="1" dirty="0" smtClean="0">
                <a:solidFill>
                  <a:srgbClr val="00B0F0"/>
                </a:solidFill>
                <a:latin typeface="Calibri" panose="020F0502020204030204" pitchFamily="34" charset="0"/>
                <a:cs typeface="Calibri" panose="020F0502020204030204" pitchFamily="34" charset="0"/>
              </a:rPr>
              <a:t>ORDRE DU JOUR </a:t>
            </a:r>
            <a:endParaRPr lang="fr-FR" sz="2400" b="1" dirty="0">
              <a:solidFill>
                <a:srgbClr val="00B0F0"/>
              </a:solidFill>
              <a:latin typeface="Calibri" panose="020F0502020204030204" pitchFamily="34" charset="0"/>
              <a:cs typeface="Calibri" panose="020F0502020204030204" pitchFamily="34" charset="0"/>
            </a:endParaRPr>
          </a:p>
        </p:txBody>
      </p:sp>
      <p:sp>
        <p:nvSpPr>
          <p:cNvPr id="8" name="Rectangle 7"/>
          <p:cNvSpPr/>
          <p:nvPr/>
        </p:nvSpPr>
        <p:spPr>
          <a:xfrm>
            <a:off x="919706" y="1806253"/>
            <a:ext cx="11272294" cy="3354765"/>
          </a:xfrm>
          <a:prstGeom prst="rect">
            <a:avLst/>
          </a:prstGeom>
        </p:spPr>
        <p:txBody>
          <a:bodyPr wrap="square">
            <a:spAutoFit/>
          </a:bodyPr>
          <a:lstStyle/>
          <a:p>
            <a:pPr marL="285750" indent="-285750">
              <a:buFont typeface="Courier New" panose="02070309020205020404" pitchFamily="49" charset="0"/>
              <a:buChar char="o"/>
            </a:pPr>
            <a:endParaRPr lang="fr-FR" sz="2400" b="1" dirty="0" smtClean="0">
              <a:solidFill>
                <a:schemeClr val="tx2"/>
              </a:solidFill>
              <a:latin typeface="Ubuntu Light" panose="020B0304030602030204" pitchFamily="34" charset="0"/>
            </a:endParaRPr>
          </a:p>
          <a:p>
            <a:pPr marL="285750" indent="-285750">
              <a:buFont typeface="Courier New" panose="02070309020205020404" pitchFamily="49" charset="0"/>
              <a:buChar char="o"/>
            </a:pPr>
            <a:endParaRPr lang="fr-FR" sz="2400" b="1" dirty="0" smtClean="0">
              <a:solidFill>
                <a:schemeClr val="tx2"/>
              </a:solidFill>
              <a:latin typeface="Ubuntu Light" panose="020B0304030602030204" pitchFamily="34" charset="0"/>
            </a:endParaRPr>
          </a:p>
          <a:p>
            <a:pPr marL="285750" indent="-285750">
              <a:buFont typeface="Courier New" panose="02070309020205020404" pitchFamily="49" charset="0"/>
              <a:buChar char="o"/>
            </a:pPr>
            <a:r>
              <a:rPr lang="fr-FR" sz="2400" b="1" dirty="0" smtClean="0">
                <a:solidFill>
                  <a:schemeClr val="tx2"/>
                </a:solidFill>
                <a:latin typeface="Ubuntu Light" panose="020B0304030602030204" pitchFamily="34" charset="0"/>
              </a:rPr>
              <a:t>Présentation du CNE</a:t>
            </a:r>
          </a:p>
          <a:p>
            <a:pPr marL="285750" indent="-285750">
              <a:buFont typeface="Courier New" panose="02070309020205020404" pitchFamily="49" charset="0"/>
              <a:buChar char="o"/>
            </a:pPr>
            <a:endParaRPr lang="fr-FR" sz="2400" b="1" dirty="0">
              <a:solidFill>
                <a:schemeClr val="tx2"/>
              </a:solidFill>
              <a:latin typeface="Ubuntu Light" panose="020B0304030602030204" pitchFamily="34" charset="0"/>
            </a:endParaRPr>
          </a:p>
          <a:p>
            <a:pPr marL="285750" indent="-285750">
              <a:buFont typeface="Courier New" panose="02070309020205020404" pitchFamily="49" charset="0"/>
              <a:buChar char="o"/>
            </a:pPr>
            <a:r>
              <a:rPr lang="fr-FR" sz="2400" b="1" dirty="0" smtClean="0">
                <a:solidFill>
                  <a:schemeClr val="tx2"/>
                </a:solidFill>
                <a:latin typeface="Ubuntu Light" panose="020B0304030602030204" pitchFamily="34" charset="0"/>
              </a:rPr>
              <a:t>Les retours des </a:t>
            </a:r>
            <a:r>
              <a:rPr lang="fr-FR" sz="2400" b="1" dirty="0" smtClean="0">
                <a:solidFill>
                  <a:schemeClr val="tx2"/>
                </a:solidFill>
                <a:latin typeface="Ubuntu Light" panose="020B0304030602030204" pitchFamily="34" charset="0"/>
              </a:rPr>
              <a:t>membres et partenaires</a:t>
            </a:r>
            <a:endParaRPr lang="fr-FR" sz="2400" b="1" dirty="0" smtClean="0">
              <a:solidFill>
                <a:schemeClr val="tx2"/>
              </a:solidFill>
              <a:latin typeface="Ubuntu Light" panose="020B0304030602030204" pitchFamily="34" charset="0"/>
            </a:endParaRPr>
          </a:p>
          <a:p>
            <a:pPr marL="285750" indent="-285750">
              <a:buFont typeface="Courier New" panose="02070309020205020404" pitchFamily="49" charset="0"/>
              <a:buChar char="o"/>
            </a:pPr>
            <a:endParaRPr lang="fr-FR" sz="2400" b="1" dirty="0" smtClean="0">
              <a:solidFill>
                <a:schemeClr val="tx2"/>
              </a:solidFill>
              <a:latin typeface="Ubuntu Light" panose="020B0304030602030204" pitchFamily="34" charset="0"/>
            </a:endParaRPr>
          </a:p>
          <a:p>
            <a:pPr marL="285750" indent="-285750">
              <a:buFont typeface="Courier New" panose="02070309020205020404" pitchFamily="49" charset="0"/>
              <a:buChar char="o"/>
            </a:pPr>
            <a:r>
              <a:rPr lang="fr-FR" sz="2400" b="1" dirty="0" smtClean="0">
                <a:solidFill>
                  <a:schemeClr val="tx2"/>
                </a:solidFill>
                <a:latin typeface="Ubuntu Light" panose="020B0304030602030204" pitchFamily="34" charset="0"/>
              </a:rPr>
              <a:t>Axes </a:t>
            </a:r>
            <a:r>
              <a:rPr lang="fr-FR" sz="2400" b="1" dirty="0">
                <a:solidFill>
                  <a:schemeClr val="tx2"/>
                </a:solidFill>
                <a:latin typeface="Ubuntu Light" panose="020B0304030602030204" pitchFamily="34" charset="0"/>
              </a:rPr>
              <a:t>structurants de l’avis de l’ANEB sur les SDAGE</a:t>
            </a:r>
          </a:p>
          <a:p>
            <a:pPr marL="285750" indent="-285750">
              <a:buFont typeface="Courier New" panose="02070309020205020404" pitchFamily="49" charset="0"/>
              <a:buChar char="o"/>
            </a:pPr>
            <a:endParaRPr lang="fr-FR" sz="2400" b="1" dirty="0" smtClean="0">
              <a:solidFill>
                <a:schemeClr val="tx2"/>
              </a:solidFill>
              <a:latin typeface="Ubuntu Light" panose="020B0304030602030204" pitchFamily="34" charset="0"/>
            </a:endParaRPr>
          </a:p>
          <a:p>
            <a:endParaRPr lang="fr-FR" sz="2000" dirty="0" smtClean="0">
              <a:solidFill>
                <a:schemeClr val="tx2"/>
              </a:solidFill>
            </a:endParaRPr>
          </a:p>
        </p:txBody>
      </p:sp>
    </p:spTree>
    <p:extLst>
      <p:ext uri="{BB962C8B-B14F-4D97-AF65-F5344CB8AC3E}">
        <p14:creationId xmlns:p14="http://schemas.microsoft.com/office/powerpoint/2010/main" val="1590310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2646878"/>
          </a:xfrm>
          <a:prstGeom prst="rect">
            <a:avLst/>
          </a:prstGeom>
          <a:noFill/>
        </p:spPr>
        <p:txBody>
          <a:bodyPr wrap="square" rtlCol="0">
            <a:spAutoFit/>
          </a:bodyPr>
          <a:lstStyle/>
          <a:p>
            <a:r>
              <a:rPr lang="fr-FR" sz="2200" b="1" dirty="0">
                <a:solidFill>
                  <a:srgbClr val="00B0F0"/>
                </a:solidFill>
              </a:rPr>
              <a:t>1</a:t>
            </a:r>
            <a:r>
              <a:rPr lang="fr-FR" sz="2200" b="1" dirty="0" smtClean="0">
                <a:solidFill>
                  <a:srgbClr val="00B0F0"/>
                </a:solidFill>
              </a:rPr>
              <a:t>/ Contexte de la réunion</a:t>
            </a:r>
            <a:endParaRPr lang="fr-FR" sz="2200" b="1" dirty="0"/>
          </a:p>
          <a:p>
            <a:endParaRPr lang="fr-FR" sz="2400" dirty="0" smtClean="0"/>
          </a:p>
          <a:p>
            <a:r>
              <a:rPr lang="fr-FR" sz="2400" dirty="0" smtClean="0"/>
              <a:t>Consultation du public et des assemblées du 15 février au 15 août (à noter, PGRI également)</a:t>
            </a:r>
            <a:endParaRPr lang="fr-FR" sz="2400" dirty="0"/>
          </a:p>
          <a:p>
            <a:r>
              <a:rPr lang="fr-FR" sz="2400" b="1" dirty="0" smtClean="0"/>
              <a:t>Avis </a:t>
            </a:r>
            <a:r>
              <a:rPr lang="fr-FR" sz="2400" b="1" dirty="0"/>
              <a:t>du CNE le </a:t>
            </a:r>
            <a:r>
              <a:rPr lang="fr-FR" sz="2400" b="1" dirty="0" smtClean="0"/>
              <a:t>8 juin =&gt; préparation de l’avis de l’ANEB en amont</a:t>
            </a:r>
            <a:endParaRPr lang="fr-FR" sz="2400" b="1" dirty="0"/>
          </a:p>
          <a:p>
            <a:r>
              <a:rPr lang="fr-FR" sz="2400" dirty="0" smtClean="0"/>
              <a:t>Avis officiel qui sera envoyé en </a:t>
            </a:r>
            <a:r>
              <a:rPr lang="fr-FR" sz="2400" dirty="0"/>
              <a:t>a</a:t>
            </a:r>
            <a:r>
              <a:rPr lang="fr-FR" sz="2400" dirty="0" smtClean="0"/>
              <a:t>oût, en prenant en compte les avis officiels des membres. </a:t>
            </a:r>
          </a:p>
          <a:p>
            <a:endParaRPr lang="fr-FR" sz="2400" dirty="0" smtClean="0"/>
          </a:p>
          <a:p>
            <a:endParaRPr lang="fr-FR" sz="2400" dirty="0" smtClean="0"/>
          </a:p>
        </p:txBody>
      </p:sp>
    </p:spTree>
    <p:extLst>
      <p:ext uri="{BB962C8B-B14F-4D97-AF65-F5344CB8AC3E}">
        <p14:creationId xmlns:p14="http://schemas.microsoft.com/office/powerpoint/2010/main" val="4152378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5016758"/>
          </a:xfrm>
          <a:prstGeom prst="rect">
            <a:avLst/>
          </a:prstGeom>
          <a:noFill/>
        </p:spPr>
        <p:txBody>
          <a:bodyPr wrap="square" rtlCol="0">
            <a:spAutoFit/>
          </a:bodyPr>
          <a:lstStyle/>
          <a:p>
            <a:endParaRPr lang="fr-FR" sz="2000" b="1" dirty="0" smtClean="0">
              <a:solidFill>
                <a:srgbClr val="00B0F0"/>
              </a:solidFill>
              <a:latin typeface="Ubuntu Light" panose="020B0304030602030204" pitchFamily="34" charset="0"/>
            </a:endParaRPr>
          </a:p>
          <a:p>
            <a:r>
              <a:rPr lang="fr-FR" sz="2000" b="1" dirty="0">
                <a:solidFill>
                  <a:srgbClr val="00B0F0"/>
                </a:solidFill>
                <a:latin typeface="Ubuntu Light" panose="020B0304030602030204" pitchFamily="34" charset="0"/>
              </a:rPr>
              <a:t>2</a:t>
            </a:r>
            <a:r>
              <a:rPr lang="fr-FR" sz="2000" b="1" dirty="0" smtClean="0">
                <a:solidFill>
                  <a:srgbClr val="00B0F0"/>
                </a:solidFill>
                <a:latin typeface="Ubuntu Light" panose="020B0304030602030204" pitchFamily="34" charset="0"/>
              </a:rPr>
              <a:t>/ La présentation prévue en Comité national de l’eau</a:t>
            </a:r>
            <a:endParaRPr lang="fr-FR" sz="2000" b="1" dirty="0" smtClean="0">
              <a:latin typeface="Ubuntu Light" panose="020B0304030602030204" pitchFamily="34" charset="0"/>
            </a:endParaRPr>
          </a:p>
          <a:p>
            <a:endParaRPr lang="fr-FR" sz="2000" b="1" dirty="0" smtClean="0">
              <a:latin typeface="Ubuntu Light" panose="020B0304030602030204" pitchFamily="34" charset="0"/>
            </a:endParaRPr>
          </a:p>
          <a:p>
            <a:r>
              <a:rPr lang="fr-FR" sz="2000" b="1" dirty="0" smtClean="0">
                <a:latin typeface="Ubuntu Light" panose="020B0304030602030204" pitchFamily="34" charset="0"/>
              </a:rPr>
              <a:t>Le plan et les principaux éléments de la présentation générale des SDAGE</a:t>
            </a:r>
            <a:endParaRPr lang="fr-FR" sz="2000" b="1" dirty="0">
              <a:latin typeface="Ubuntu Light" panose="020B0304030602030204" pitchFamily="34" charset="0"/>
            </a:endParaRPr>
          </a:p>
          <a:p>
            <a:pPr marL="342900" indent="-342900">
              <a:buFontTx/>
              <a:buChar char="-"/>
            </a:pPr>
            <a:endParaRPr lang="fr-FR" sz="2000"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1 </a:t>
            </a:r>
            <a:r>
              <a:rPr lang="fr-FR" sz="2000" dirty="0" smtClean="0">
                <a:latin typeface="Ubuntu Light" panose="020B0304030602030204" pitchFamily="34" charset="0"/>
              </a:rPr>
              <a:t>: Contexte de la saisine du CNE</a:t>
            </a:r>
          </a:p>
          <a:p>
            <a:r>
              <a:rPr lang="fr-FR" sz="2000" dirty="0" smtClean="0">
                <a:latin typeface="Ubuntu Light" panose="020B0304030602030204" pitchFamily="34" charset="0"/>
              </a:rPr>
              <a:t>La DCE impose aux Etats membres d’élaborer des plans de gestion par bassin hydrographiques et des programmes de mesure d’une durée de 6 ans. En France : SDAGE (L212-1 du CE), élaborés par les CB. L212-2 : avis du CNE sur chaque projet de SDAGE.</a:t>
            </a:r>
          </a:p>
          <a:p>
            <a:pPr marL="342900" indent="-342900">
              <a:buFontTx/>
              <a:buChar char="-"/>
            </a:pPr>
            <a:endParaRPr lang="fr-FR" sz="2000"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2 </a:t>
            </a:r>
            <a:r>
              <a:rPr lang="fr-FR" sz="2000" dirty="0" smtClean="0">
                <a:latin typeface="Ubuntu Light" panose="020B0304030602030204" pitchFamily="34" charset="0"/>
              </a:rPr>
              <a:t>: Gouvernance des SDAGE</a:t>
            </a:r>
          </a:p>
          <a:p>
            <a:pPr marL="342900" indent="-342900">
              <a:buFontTx/>
              <a:buChar char="-"/>
            </a:pPr>
            <a:endParaRPr lang="fr-FR" sz="2000"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3 </a:t>
            </a:r>
            <a:r>
              <a:rPr lang="fr-FR" sz="2000" dirty="0" smtClean="0">
                <a:latin typeface="Ubuntu Light" panose="020B0304030602030204" pitchFamily="34" charset="0"/>
              </a:rPr>
              <a:t>: Objectifs des SDAGE et ambitions pour la 3</a:t>
            </a:r>
            <a:r>
              <a:rPr lang="fr-FR" sz="2000" baseline="30000" dirty="0" smtClean="0">
                <a:latin typeface="Ubuntu Light" panose="020B0304030602030204" pitchFamily="34" charset="0"/>
              </a:rPr>
              <a:t>ème</a:t>
            </a:r>
            <a:r>
              <a:rPr lang="fr-FR" sz="2000" dirty="0" smtClean="0">
                <a:latin typeface="Ubuntu Light" panose="020B0304030602030204" pitchFamily="34" charset="0"/>
              </a:rPr>
              <a:t> cycle 2022 – 2027</a:t>
            </a:r>
          </a:p>
          <a:p>
            <a:r>
              <a:rPr lang="fr-FR" sz="2000" dirty="0" smtClean="0">
                <a:latin typeface="Ubuntu Light" panose="020B0304030602030204" pitchFamily="34" charset="0"/>
              </a:rPr>
              <a:t>De manière générale : fixer les objectifs de qualité et de quantité à atteindre pour chaque masse d’eau</a:t>
            </a:r>
          </a:p>
          <a:p>
            <a:r>
              <a:rPr lang="fr-FR" sz="2000" dirty="0" smtClean="0">
                <a:latin typeface="Ubuntu Light" panose="020B0304030602030204" pitchFamily="34" charset="0"/>
              </a:rPr>
              <a:t>2/3 des masses d’eau en BEE en 2027 (moyenne France et métropole) ; de 28% à 98%</a:t>
            </a:r>
          </a:p>
          <a:p>
            <a:endParaRPr lang="fr-FR" sz="2000" b="1" dirty="0"/>
          </a:p>
        </p:txBody>
      </p:sp>
    </p:spTree>
    <p:extLst>
      <p:ext uri="{BB962C8B-B14F-4D97-AF65-F5344CB8AC3E}">
        <p14:creationId xmlns:p14="http://schemas.microsoft.com/office/powerpoint/2010/main" val="1390992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5632311"/>
          </a:xfrm>
          <a:prstGeom prst="rect">
            <a:avLst/>
          </a:prstGeom>
          <a:noFill/>
        </p:spPr>
        <p:txBody>
          <a:bodyPr wrap="square" rtlCol="0">
            <a:spAutoFit/>
          </a:bodyPr>
          <a:lstStyle/>
          <a:p>
            <a:endParaRPr lang="fr-FR" sz="2000" b="1" dirty="0" smtClean="0">
              <a:solidFill>
                <a:srgbClr val="00B0F0"/>
              </a:solidFill>
              <a:latin typeface="Ubuntu Light" panose="020B0304030602030204" pitchFamily="34" charset="0"/>
            </a:endParaRPr>
          </a:p>
          <a:p>
            <a:r>
              <a:rPr lang="fr-FR" sz="2000" b="1" dirty="0">
                <a:solidFill>
                  <a:srgbClr val="00B0F0"/>
                </a:solidFill>
                <a:latin typeface="Ubuntu Light" panose="020B0304030602030204" pitchFamily="34" charset="0"/>
              </a:rPr>
              <a:t>2</a:t>
            </a:r>
            <a:r>
              <a:rPr lang="fr-FR" sz="2000" b="1" dirty="0" smtClean="0">
                <a:solidFill>
                  <a:srgbClr val="00B0F0"/>
                </a:solidFill>
                <a:latin typeface="Ubuntu Light" panose="020B0304030602030204" pitchFamily="34" charset="0"/>
              </a:rPr>
              <a:t>/ La présentation prévue en Comité national de l’eau</a:t>
            </a:r>
            <a:endParaRPr lang="fr-FR" sz="2000" b="1" dirty="0" smtClean="0">
              <a:latin typeface="Ubuntu Light" panose="020B0304030602030204" pitchFamily="34" charset="0"/>
            </a:endParaRPr>
          </a:p>
          <a:p>
            <a:endParaRPr lang="fr-FR" sz="2000" b="1" dirty="0" smtClean="0">
              <a:latin typeface="Ubuntu Light" panose="020B0304030602030204" pitchFamily="34" charset="0"/>
            </a:endParaRPr>
          </a:p>
          <a:p>
            <a:r>
              <a:rPr lang="fr-FR" sz="2000" b="1" dirty="0" smtClean="0">
                <a:latin typeface="Ubuntu Light" panose="020B0304030602030204" pitchFamily="34" charset="0"/>
              </a:rPr>
              <a:t>Le plan et les principaux éléments de la présentation générale des SDAGE</a:t>
            </a:r>
            <a:endParaRPr lang="fr-FR" sz="2000" b="1" dirty="0">
              <a:latin typeface="Ubuntu Light" panose="020B0304030602030204" pitchFamily="34" charset="0"/>
            </a:endParaRPr>
          </a:p>
          <a:p>
            <a:pPr marL="342900" indent="-342900">
              <a:buFontTx/>
              <a:buChar char="-"/>
            </a:pPr>
            <a:endParaRPr lang="fr-FR" sz="2000"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4 </a:t>
            </a:r>
            <a:r>
              <a:rPr lang="fr-FR" sz="2000" dirty="0" smtClean="0">
                <a:latin typeface="Ubuntu Light" panose="020B0304030602030204" pitchFamily="34" charset="0"/>
              </a:rPr>
              <a:t>: Principaux enjeux des SDAGE 3</a:t>
            </a:r>
            <a:r>
              <a:rPr lang="fr-FR" sz="2000" baseline="30000" dirty="0" smtClean="0">
                <a:latin typeface="Ubuntu Light" panose="020B0304030602030204" pitchFamily="34" charset="0"/>
              </a:rPr>
              <a:t>ème</a:t>
            </a:r>
            <a:r>
              <a:rPr lang="fr-FR" sz="2000" dirty="0" smtClean="0">
                <a:latin typeface="Ubuntu Light" panose="020B0304030602030204" pitchFamily="34" charset="0"/>
              </a:rPr>
              <a:t> cycle 2022-2027</a:t>
            </a:r>
          </a:p>
          <a:p>
            <a:r>
              <a:rPr lang="fr-FR" sz="2000" dirty="0" smtClean="0">
                <a:latin typeface="Ubuntu Light" panose="020B0304030602030204" pitchFamily="34" charset="0"/>
              </a:rPr>
              <a:t>Ressources en eau : adaptation CC et à ses effets sur le cycle de l’eau, milieux aquatiques, santé, équilibre quantitatif, pollutions, milieux marins littoraux</a:t>
            </a:r>
          </a:p>
          <a:p>
            <a:r>
              <a:rPr lang="fr-FR" sz="2000" dirty="0" smtClean="0">
                <a:latin typeface="Ubuntu Light" panose="020B0304030602030204" pitchFamily="34" charset="0"/>
              </a:rPr>
              <a:t>Milieux naturels : biodiversité aquatique et continuité écologiques, bon fonctionnement pour améliorer la résilience et solutions fondées sur la nature</a:t>
            </a:r>
          </a:p>
          <a:p>
            <a:r>
              <a:rPr lang="fr-FR" sz="2000" dirty="0" smtClean="0">
                <a:latin typeface="Ubuntu Light" panose="020B0304030602030204" pitchFamily="34" charset="0"/>
              </a:rPr>
              <a:t>Prise en compte dans autres politiques publiques : sensibiliser pour Aménagement et développement des territoires ; gouvernance locale à l’échelle des bassins versants.  </a:t>
            </a:r>
          </a:p>
          <a:p>
            <a:endParaRPr lang="fr-FR" sz="2000" b="1" dirty="0"/>
          </a:p>
          <a:p>
            <a:pPr marL="342900" indent="-342900">
              <a:buFontTx/>
              <a:buChar char="-"/>
            </a:pPr>
            <a:r>
              <a:rPr lang="fr-FR" sz="2000" dirty="0">
                <a:latin typeface="Ubuntu Light" panose="020B0304030602030204" pitchFamily="34" charset="0"/>
              </a:rPr>
              <a:t>5 : Particularité des SDAGE du 3</a:t>
            </a:r>
            <a:r>
              <a:rPr lang="fr-FR" sz="2000" baseline="30000" dirty="0">
                <a:latin typeface="Ubuntu Light" panose="020B0304030602030204" pitchFamily="34" charset="0"/>
              </a:rPr>
              <a:t>ème</a:t>
            </a:r>
            <a:r>
              <a:rPr lang="fr-FR" sz="2000" dirty="0">
                <a:latin typeface="Ubuntu Light" panose="020B0304030602030204" pitchFamily="34" charset="0"/>
              </a:rPr>
              <a:t> cycle : utiliser les leviers permis par la DCE en ayant recours aux dérogations </a:t>
            </a:r>
            <a:r>
              <a:rPr lang="fr-FR" sz="2000" dirty="0" smtClean="0">
                <a:latin typeface="Ubuntu Light" panose="020B0304030602030204" pitchFamily="34" charset="0"/>
              </a:rPr>
              <a:t>post-2027</a:t>
            </a:r>
          </a:p>
          <a:p>
            <a:pPr marL="342900" indent="-342900">
              <a:buFontTx/>
              <a:buChar char="-"/>
            </a:pPr>
            <a:endParaRPr lang="fr-FR" sz="2000" dirty="0">
              <a:latin typeface="Ubuntu Light" panose="020B0304030602030204" pitchFamily="34" charset="0"/>
            </a:endParaRPr>
          </a:p>
          <a:p>
            <a:pPr marL="342900" indent="-342900">
              <a:buFontTx/>
              <a:buChar char="-"/>
            </a:pPr>
            <a:r>
              <a:rPr lang="fr-FR" sz="2000" dirty="0">
                <a:latin typeface="Ubuntu Light" panose="020B0304030602030204" pitchFamily="34" charset="0"/>
              </a:rPr>
              <a:t>6 : calendrier : adoption au plus tard le 22 mars 2022</a:t>
            </a:r>
          </a:p>
          <a:p>
            <a:endParaRPr lang="fr-FR" sz="2000" b="1" dirty="0"/>
          </a:p>
        </p:txBody>
      </p:sp>
    </p:spTree>
    <p:extLst>
      <p:ext uri="{BB962C8B-B14F-4D97-AF65-F5344CB8AC3E}">
        <p14:creationId xmlns:p14="http://schemas.microsoft.com/office/powerpoint/2010/main" val="1455453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6863417"/>
          </a:xfrm>
          <a:prstGeom prst="rect">
            <a:avLst/>
          </a:prstGeom>
          <a:noFill/>
        </p:spPr>
        <p:txBody>
          <a:bodyPr wrap="square" rtlCol="0">
            <a:spAutoFit/>
          </a:bodyPr>
          <a:lstStyle/>
          <a:p>
            <a:r>
              <a:rPr lang="fr-FR" sz="2000" b="1" dirty="0" smtClean="0">
                <a:solidFill>
                  <a:srgbClr val="00B0F0"/>
                </a:solidFill>
                <a:latin typeface="Ubuntu Light" panose="020B0304030602030204" pitchFamily="34" charset="0"/>
              </a:rPr>
              <a:t>2/ La présentation prévue en Comité national de l’eau</a:t>
            </a:r>
            <a:endParaRPr lang="fr-FR" sz="2000" b="1" dirty="0" smtClean="0">
              <a:latin typeface="Ubuntu Light" panose="020B0304030602030204" pitchFamily="34" charset="0"/>
            </a:endParaRPr>
          </a:p>
          <a:p>
            <a:endParaRPr lang="fr-FR" sz="2000" b="1" dirty="0" smtClean="0">
              <a:latin typeface="Ubuntu Light" panose="020B0304030602030204" pitchFamily="34" charset="0"/>
            </a:endParaRPr>
          </a:p>
          <a:p>
            <a:pPr marL="342900" indent="-342900">
              <a:buFontTx/>
              <a:buChar char="-"/>
            </a:pPr>
            <a:r>
              <a:rPr lang="fr-FR" sz="2000" dirty="0" smtClean="0">
                <a:latin typeface="Ubuntu Light" panose="020B0304030602030204" pitchFamily="34" charset="0"/>
              </a:rPr>
              <a:t>7 </a:t>
            </a:r>
            <a:r>
              <a:rPr lang="fr-FR" sz="2000" dirty="0" smtClean="0">
                <a:latin typeface="Ubuntu Light" panose="020B0304030602030204" pitchFamily="34" charset="0"/>
              </a:rPr>
              <a:t>: Points saillants de l’avis de l’autorité environnementale sur les projets de SDAGE 3</a:t>
            </a:r>
            <a:r>
              <a:rPr lang="fr-FR" sz="2000" baseline="30000" dirty="0" smtClean="0">
                <a:latin typeface="Ubuntu Light" panose="020B0304030602030204" pitchFamily="34" charset="0"/>
              </a:rPr>
              <a:t>ème</a:t>
            </a:r>
            <a:r>
              <a:rPr lang="fr-FR" sz="2000" dirty="0" smtClean="0">
                <a:latin typeface="Ubuntu Light" panose="020B0304030602030204" pitchFamily="34" charset="0"/>
              </a:rPr>
              <a:t> cycle 2022-2027</a:t>
            </a:r>
          </a:p>
          <a:p>
            <a:endParaRPr lang="fr-FR" sz="2000" dirty="0">
              <a:latin typeface="Ubuntu Light" panose="020B0304030602030204" pitchFamily="34" charset="0"/>
            </a:endParaRPr>
          </a:p>
          <a:p>
            <a:r>
              <a:rPr lang="fr-FR" sz="2000" dirty="0" smtClean="0">
                <a:latin typeface="Ubuntu Light" panose="020B0304030602030204" pitchFamily="34" charset="0"/>
              </a:rPr>
              <a:t>Objectif : améliorer la conception du projet de SDAGE, l’information du public et sa participation. </a:t>
            </a:r>
          </a:p>
          <a:p>
            <a:endParaRPr lang="fr-FR" sz="2000" dirty="0">
              <a:latin typeface="Ubuntu Light" panose="020B0304030602030204" pitchFamily="34" charset="0"/>
            </a:endParaRPr>
          </a:p>
          <a:p>
            <a:r>
              <a:rPr lang="fr-FR" sz="2000" b="1" dirty="0" smtClean="0">
                <a:latin typeface="Ubuntu Light" panose="020B0304030602030204" pitchFamily="34" charset="0"/>
              </a:rPr>
              <a:t>+</a:t>
            </a:r>
            <a:r>
              <a:rPr lang="fr-FR" sz="2000" dirty="0" smtClean="0">
                <a:latin typeface="Ubuntu Light" panose="020B0304030602030204" pitchFamily="34" charset="0"/>
              </a:rPr>
              <a:t> : méthodologie concrète et rigoureuse, vision à long terme et dynamique de progrès affichée, intégration du changement climatique renforcée, efforts pour informer et faire participer au mieux le public, les organismes et les assemblées </a:t>
            </a:r>
          </a:p>
          <a:p>
            <a:endParaRPr lang="fr-FR" sz="2000" b="1" dirty="0" smtClean="0">
              <a:latin typeface="Ubuntu Light" panose="020B0304030602030204" pitchFamily="34" charset="0"/>
            </a:endParaRPr>
          </a:p>
          <a:p>
            <a:r>
              <a:rPr lang="fr-FR" sz="2000" b="1" dirty="0" smtClean="0">
                <a:latin typeface="Ubuntu Light" panose="020B0304030602030204" pitchFamily="34" charset="0"/>
              </a:rPr>
              <a:t>Pistes </a:t>
            </a:r>
            <a:r>
              <a:rPr lang="fr-FR" sz="2000" b="1" dirty="0" smtClean="0">
                <a:latin typeface="Ubuntu Light" panose="020B0304030602030204" pitchFamily="34" charset="0"/>
              </a:rPr>
              <a:t>d’amélioration </a:t>
            </a:r>
            <a:r>
              <a:rPr lang="fr-FR" sz="2000" dirty="0" smtClean="0">
                <a:latin typeface="Ubuntu Light" panose="020B0304030602030204" pitchFamily="34" charset="0"/>
              </a:rPr>
              <a:t>: </a:t>
            </a:r>
            <a:endParaRPr lang="fr-FR" sz="2000" dirty="0" smtClean="0">
              <a:latin typeface="Ubuntu Light" panose="020B0304030602030204" pitchFamily="34" charset="0"/>
            </a:endParaRPr>
          </a:p>
          <a:p>
            <a:r>
              <a:rPr lang="fr-FR" sz="2000" dirty="0" smtClean="0">
                <a:latin typeface="Ubuntu Light" panose="020B0304030602030204" pitchFamily="34" charset="0"/>
              </a:rPr>
              <a:t>- </a:t>
            </a:r>
            <a:r>
              <a:rPr lang="fr-FR" sz="2000" dirty="0" smtClean="0">
                <a:latin typeface="Ubuntu Light" panose="020B0304030602030204" pitchFamily="34" charset="0"/>
              </a:rPr>
              <a:t>non </a:t>
            </a:r>
            <a:r>
              <a:rPr lang="fr-FR" sz="2000" dirty="0" smtClean="0">
                <a:latin typeface="Ubuntu Light" panose="020B0304030602030204" pitchFamily="34" charset="0"/>
              </a:rPr>
              <a:t>atteinte des objectifs DCE et nombre important de ME concernées par une dérogation 2027 : mieux valoriser les enseignements des réussites et des échecs des cycles précédents, territorialiser les dispositions et mesures sur les masses d’eau dégradées. </a:t>
            </a:r>
          </a:p>
          <a:p>
            <a:r>
              <a:rPr lang="fr-FR" sz="2000" dirty="0" smtClean="0">
                <a:latin typeface="Ubuntu Light" panose="020B0304030602030204" pitchFamily="34" charset="0"/>
              </a:rPr>
              <a:t>- Se </a:t>
            </a:r>
            <a:r>
              <a:rPr lang="fr-FR" sz="2000" dirty="0" smtClean="0">
                <a:latin typeface="Ubuntu Light" panose="020B0304030602030204" pitchFamily="34" charset="0"/>
              </a:rPr>
              <a:t>doter d’un outil d’évaluation environnementale et partager les outils existants.</a:t>
            </a:r>
          </a:p>
          <a:p>
            <a:r>
              <a:rPr lang="fr-FR" sz="2000" dirty="0" smtClean="0">
                <a:latin typeface="Ubuntu Light" panose="020B0304030602030204" pitchFamily="34" charset="0"/>
              </a:rPr>
              <a:t>- Réaliser </a:t>
            </a:r>
            <a:r>
              <a:rPr lang="fr-FR" sz="2000" dirty="0" smtClean="0">
                <a:latin typeface="Ubuntu Light" panose="020B0304030602030204" pitchFamily="34" charset="0"/>
              </a:rPr>
              <a:t>des documents synthétiques accessibles à tous et outils de communication pour valoriser les </a:t>
            </a:r>
            <a:r>
              <a:rPr lang="fr-FR" sz="2000" dirty="0" smtClean="0">
                <a:latin typeface="Ubuntu Light" panose="020B0304030602030204" pitchFamily="34" charset="0"/>
              </a:rPr>
              <a:t>progrès.</a:t>
            </a:r>
          </a:p>
          <a:p>
            <a:r>
              <a:rPr lang="fr-FR" sz="2000" dirty="0" smtClean="0">
                <a:latin typeface="Ubuntu Light" panose="020B0304030602030204" pitchFamily="34" charset="0"/>
              </a:rPr>
              <a:t>- </a:t>
            </a:r>
            <a:r>
              <a:rPr lang="fr-FR" sz="2000" dirty="0" smtClean="0">
                <a:latin typeface="Ubuntu Light" panose="020B0304030602030204" pitchFamily="34" charset="0"/>
              </a:rPr>
              <a:t>Renforcer </a:t>
            </a:r>
            <a:r>
              <a:rPr lang="fr-FR" sz="2000" dirty="0" smtClean="0">
                <a:latin typeface="Ubuntu Light" panose="020B0304030602030204" pitchFamily="34" charset="0"/>
              </a:rPr>
              <a:t>les maîtrises d’ouvrages et les financements dans certains bassins pour les milieux aquatiques et les continuités. </a:t>
            </a:r>
          </a:p>
          <a:p>
            <a:r>
              <a:rPr lang="fr-FR" sz="2000" dirty="0" smtClean="0">
                <a:latin typeface="Ubuntu Light" panose="020B0304030602030204" pitchFamily="34" charset="0"/>
              </a:rPr>
              <a:t>- ERC </a:t>
            </a:r>
            <a:r>
              <a:rPr lang="fr-FR" sz="2000" dirty="0" smtClean="0">
                <a:latin typeface="Ubuntu Light" panose="020B0304030602030204" pitchFamily="34" charset="0"/>
              </a:rPr>
              <a:t>pour impacts négatifs des SDAGE sur les autres compartiments environnementaux</a:t>
            </a:r>
            <a:endParaRPr lang="fr-FR" sz="2000" dirty="0"/>
          </a:p>
          <a:p>
            <a:endParaRPr lang="fr-FR" sz="2000" b="1" dirty="0"/>
          </a:p>
        </p:txBody>
      </p:sp>
    </p:spTree>
    <p:extLst>
      <p:ext uri="{BB962C8B-B14F-4D97-AF65-F5344CB8AC3E}">
        <p14:creationId xmlns:p14="http://schemas.microsoft.com/office/powerpoint/2010/main" val="3705867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2862322"/>
          </a:xfrm>
          <a:prstGeom prst="rect">
            <a:avLst/>
          </a:prstGeom>
          <a:noFill/>
        </p:spPr>
        <p:txBody>
          <a:bodyPr wrap="square" rtlCol="0">
            <a:spAutoFit/>
          </a:bodyPr>
          <a:lstStyle/>
          <a:p>
            <a:r>
              <a:rPr lang="fr-FR" sz="2000" b="1" dirty="0" smtClean="0">
                <a:solidFill>
                  <a:srgbClr val="00B0F0"/>
                </a:solidFill>
                <a:latin typeface="Ubuntu Light" panose="020B0304030602030204" pitchFamily="34" charset="0"/>
              </a:rPr>
              <a:t>2/ La présentation prévue en Comité national de l’eau</a:t>
            </a:r>
            <a:endParaRPr lang="fr-FR" sz="2000" b="1" dirty="0" smtClean="0">
              <a:latin typeface="Ubuntu Light" panose="020B0304030602030204" pitchFamily="34" charset="0"/>
            </a:endParaRPr>
          </a:p>
          <a:p>
            <a:endParaRPr lang="fr-FR" sz="2000" b="1" dirty="0" smtClean="0">
              <a:latin typeface="Ubuntu Light" panose="020B0304030602030204" pitchFamily="34" charset="0"/>
            </a:endParaRPr>
          </a:p>
          <a:p>
            <a:r>
              <a:rPr lang="fr-FR" sz="2000" dirty="0" smtClean="0">
                <a:latin typeface="Ubuntu Light" panose="020B0304030602030204" pitchFamily="34" charset="0"/>
              </a:rPr>
              <a:t>Les fiches de synthèses des projets de SDAGE (58 pages</a:t>
            </a:r>
            <a:r>
              <a:rPr lang="fr-FR" sz="2000" dirty="0" smtClean="0">
                <a:latin typeface="Ubuntu Light" panose="020B0304030602030204" pitchFamily="34" charset="0"/>
              </a:rPr>
              <a:t>). </a:t>
            </a:r>
          </a:p>
          <a:p>
            <a:endParaRPr lang="fr-FR" sz="2000" dirty="0">
              <a:latin typeface="Ubuntu Light" panose="020B0304030602030204" pitchFamily="34" charset="0"/>
            </a:endParaRPr>
          </a:p>
          <a:p>
            <a:r>
              <a:rPr lang="fr-FR" sz="2000" dirty="0" smtClean="0">
                <a:latin typeface="Ubuntu Light" panose="020B0304030602030204" pitchFamily="34" charset="0"/>
              </a:rPr>
              <a:t>Tableau sur les orientations</a:t>
            </a:r>
          </a:p>
          <a:p>
            <a:endParaRPr lang="fr-FR" sz="2000" dirty="0">
              <a:latin typeface="Ubuntu Light" panose="020B0304030602030204" pitchFamily="34" charset="0"/>
            </a:endParaRPr>
          </a:p>
          <a:p>
            <a:r>
              <a:rPr lang="fr-FR" sz="2000" dirty="0" smtClean="0">
                <a:latin typeface="Ubuntu Light" panose="020B0304030602030204" pitchFamily="34" charset="0"/>
              </a:rPr>
              <a:t>Zoom sur les propositions en termes de gouvernance</a:t>
            </a:r>
            <a:endParaRPr lang="fr-FR" sz="2000" dirty="0" smtClean="0">
              <a:latin typeface="Ubuntu Light" panose="020B0304030602030204" pitchFamily="34" charset="0"/>
            </a:endParaRPr>
          </a:p>
          <a:p>
            <a:pPr marL="342900" indent="-342900">
              <a:buFontTx/>
              <a:buChar char="-"/>
            </a:pPr>
            <a:endParaRPr lang="fr-FR" sz="2000" b="1" dirty="0">
              <a:latin typeface="Ubuntu Light" panose="020B0304030602030204" pitchFamily="34" charset="0"/>
            </a:endParaRPr>
          </a:p>
          <a:p>
            <a:pPr marL="342900" indent="-342900">
              <a:buFontTx/>
              <a:buChar char="-"/>
            </a:pPr>
            <a:endParaRPr lang="fr-FR" sz="2000" b="1" dirty="0"/>
          </a:p>
        </p:txBody>
      </p:sp>
    </p:spTree>
    <p:extLst>
      <p:ext uri="{BB962C8B-B14F-4D97-AF65-F5344CB8AC3E}">
        <p14:creationId xmlns:p14="http://schemas.microsoft.com/office/powerpoint/2010/main" val="1569416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7048083"/>
          </a:xfrm>
          <a:prstGeom prst="rect">
            <a:avLst/>
          </a:prstGeom>
          <a:noFill/>
        </p:spPr>
        <p:txBody>
          <a:bodyPr wrap="square" rtlCol="0">
            <a:spAutoFit/>
          </a:bodyPr>
          <a:lstStyle/>
          <a:p>
            <a:r>
              <a:rPr lang="fr-FR" sz="2000" b="1" dirty="0" smtClean="0">
                <a:solidFill>
                  <a:srgbClr val="00B0F0"/>
                </a:solidFill>
                <a:latin typeface="Ubuntu Light" panose="020B0304030602030204" pitchFamily="34" charset="0"/>
              </a:rPr>
              <a:t>3</a:t>
            </a:r>
            <a:r>
              <a:rPr lang="fr-FR" sz="2000" b="1" dirty="0" smtClean="0">
                <a:solidFill>
                  <a:srgbClr val="00B0F0"/>
                </a:solidFill>
                <a:latin typeface="Ubuntu Light" panose="020B0304030602030204" pitchFamily="34" charset="0"/>
              </a:rPr>
              <a:t>/ Les retours </a:t>
            </a:r>
            <a:r>
              <a:rPr lang="fr-FR" sz="2000" b="1" dirty="0" smtClean="0">
                <a:solidFill>
                  <a:srgbClr val="00B0F0"/>
                </a:solidFill>
                <a:latin typeface="Ubuntu Light" panose="020B0304030602030204" pitchFamily="34" charset="0"/>
              </a:rPr>
              <a:t>reçus</a:t>
            </a:r>
            <a:endParaRPr lang="fr-FR" sz="2000" b="1" dirty="0" smtClean="0">
              <a:latin typeface="Ubuntu Light" panose="020B0304030602030204" pitchFamily="34" charset="0"/>
            </a:endParaRPr>
          </a:p>
          <a:p>
            <a:r>
              <a:rPr lang="fr-FR" sz="1600" dirty="0" smtClean="0">
                <a:latin typeface="Ubuntu Light" panose="020B0304030602030204" pitchFamily="34" charset="0"/>
              </a:rPr>
              <a:t>Les avis des membres ne sont pour la plupart pas encore rendus, ils sont en cours (pour mi-juillet)</a:t>
            </a:r>
            <a:endParaRPr lang="fr-FR" sz="1600" dirty="0" smtClean="0">
              <a:latin typeface="Ubuntu Light" panose="020B0304030602030204" pitchFamily="34" charset="0"/>
            </a:endParaRPr>
          </a:p>
          <a:p>
            <a:pPr marL="342900" indent="-342900">
              <a:buFontTx/>
              <a:buChar char="-"/>
            </a:pPr>
            <a:endParaRPr lang="fr-FR" sz="1600" dirty="0">
              <a:latin typeface="Ubuntu Light" panose="020B0304030602030204" pitchFamily="34" charset="0"/>
            </a:endParaRPr>
          </a:p>
          <a:p>
            <a:pPr marL="342900" indent="-342900">
              <a:buFontTx/>
              <a:buChar char="-"/>
            </a:pPr>
            <a:r>
              <a:rPr lang="fr-FR" sz="1600" dirty="0" smtClean="0">
                <a:latin typeface="Ubuntu Light" panose="020B0304030602030204" pitchFamily="34" charset="0"/>
              </a:rPr>
              <a:t>Ensemble </a:t>
            </a:r>
            <a:r>
              <a:rPr lang="fr-FR" sz="1600" dirty="0" smtClean="0">
                <a:latin typeface="Ubuntu Light" panose="020B0304030602030204" pitchFamily="34" charset="0"/>
              </a:rPr>
              <a:t>des EPTB </a:t>
            </a:r>
            <a:r>
              <a:rPr lang="fr-FR" sz="1600" dirty="0" smtClean="0">
                <a:latin typeface="Ubuntu Light" panose="020B0304030602030204" pitchFamily="34" charset="0"/>
              </a:rPr>
              <a:t>Adour-Garonne</a:t>
            </a:r>
          </a:p>
          <a:p>
            <a:pPr marL="342900" indent="-342900">
              <a:buFontTx/>
              <a:buChar char="-"/>
            </a:pPr>
            <a:endParaRPr lang="fr-FR" sz="1600" dirty="0">
              <a:latin typeface="Ubuntu Light" panose="020B0304030602030204" pitchFamily="34" charset="0"/>
            </a:endParaRPr>
          </a:p>
          <a:p>
            <a:r>
              <a:rPr lang="fr-FR" sz="1600" dirty="0" smtClean="0">
                <a:latin typeface="Ubuntu Light" panose="020B0304030602030204" pitchFamily="34" charset="0"/>
              </a:rPr>
              <a:t>EPTB pas suffisamment identifié dans le SDAGE au regard des actions d’ores et déjà menées. </a:t>
            </a:r>
          </a:p>
          <a:p>
            <a:r>
              <a:rPr lang="fr-FR" sz="1600" dirty="0" smtClean="0">
                <a:latin typeface="Ubuntu Light" panose="020B0304030602030204" pitchFamily="34" charset="0"/>
              </a:rPr>
              <a:t>Rôle de coordination, </a:t>
            </a:r>
            <a:r>
              <a:rPr lang="fr-FR" sz="1600" dirty="0" smtClean="0">
                <a:latin typeface="Ubuntu Light" panose="020B0304030602030204" pitchFamily="34" charset="0"/>
              </a:rPr>
              <a:t>capacité à fédérer et à créer des solidarités (dont PAIC)</a:t>
            </a:r>
            <a:r>
              <a:rPr lang="fr-FR" sz="1600" dirty="0" smtClean="0">
                <a:latin typeface="Ubuntu Light" panose="020B0304030602030204" pitchFamily="34" charset="0"/>
              </a:rPr>
              <a:t>, rôle de mutualisation/optimisation financière (réseaux MAGEST pour EPOC, outil </a:t>
            </a:r>
            <a:r>
              <a:rPr lang="fr-FR" sz="1600" dirty="0" err="1" smtClean="0">
                <a:latin typeface="Ubuntu Light" panose="020B0304030602030204" pitchFamily="34" charset="0"/>
              </a:rPr>
              <a:t>E-tiage</a:t>
            </a:r>
            <a:r>
              <a:rPr lang="fr-FR" sz="1600" dirty="0" smtClean="0">
                <a:latin typeface="Ubuntu Light" panose="020B0304030602030204" pitchFamily="34" charset="0"/>
              </a:rPr>
              <a:t>, Life « Eau et climat » …), expertise locale et ingénierie spécialisée, utiles également fortement pour l’anticipation(CC) - modalisations, valeurs de référence, … -  peu présentés</a:t>
            </a:r>
            <a:r>
              <a:rPr lang="fr-FR" sz="1600" dirty="0">
                <a:latin typeface="Ubuntu Light" panose="020B0304030602030204" pitchFamily="34" charset="0"/>
              </a:rPr>
              <a:t>. </a:t>
            </a:r>
            <a:endParaRPr lang="fr-FR" sz="1600" dirty="0" smtClean="0">
              <a:latin typeface="Ubuntu Light" panose="020B0304030602030204" pitchFamily="34" charset="0"/>
            </a:endParaRPr>
          </a:p>
          <a:p>
            <a:r>
              <a:rPr lang="fr-FR" sz="1600" dirty="0" smtClean="0">
                <a:latin typeface="Ubuntu Light" panose="020B0304030602030204" pitchFamily="34" charset="0"/>
              </a:rPr>
              <a:t>Rôle </a:t>
            </a:r>
            <a:r>
              <a:rPr lang="fr-FR" sz="1600" dirty="0">
                <a:latin typeface="Ubuntu Light" panose="020B0304030602030204" pitchFamily="34" charset="0"/>
              </a:rPr>
              <a:t>majeur </a:t>
            </a:r>
            <a:r>
              <a:rPr lang="fr-FR" sz="1600" dirty="0" smtClean="0">
                <a:latin typeface="Ubuntu Light" panose="020B0304030602030204" pitchFamily="34" charset="0"/>
              </a:rPr>
              <a:t>l’ACC, sur </a:t>
            </a:r>
            <a:r>
              <a:rPr lang="fr-FR" sz="1600" dirty="0">
                <a:latin typeface="Ubuntu Light" panose="020B0304030602030204" pitchFamily="34" charset="0"/>
              </a:rPr>
              <a:t>le lien </a:t>
            </a:r>
            <a:r>
              <a:rPr lang="fr-FR" sz="1600" dirty="0" smtClean="0">
                <a:latin typeface="Ubuntu Light" panose="020B0304030602030204" pitchFamily="34" charset="0"/>
              </a:rPr>
              <a:t>terre-mer, sur la cohérence </a:t>
            </a:r>
            <a:r>
              <a:rPr lang="fr-FR" sz="1600" dirty="0">
                <a:latin typeface="Ubuntu Light" panose="020B0304030602030204" pitchFamily="34" charset="0"/>
              </a:rPr>
              <a:t>d’intervention à l’échelle des grands fleuves</a:t>
            </a:r>
            <a:r>
              <a:rPr lang="fr-FR" sz="1600" dirty="0" smtClean="0">
                <a:latin typeface="Ubuntu Light" panose="020B0304030602030204" pitchFamily="34" charset="0"/>
              </a:rPr>
              <a:t>… </a:t>
            </a:r>
            <a:endParaRPr lang="fr-FR" sz="1600" dirty="0">
              <a:latin typeface="Ubuntu Light" panose="020B0304030602030204" pitchFamily="34" charset="0"/>
            </a:endParaRPr>
          </a:p>
          <a:p>
            <a:r>
              <a:rPr lang="fr-FR" sz="1600" dirty="0">
                <a:latin typeface="Ubuntu Light" panose="020B0304030602030204" pitchFamily="34" charset="0"/>
              </a:rPr>
              <a:t>Définitions des EPTB qui ne sont pas toujours cohérentes avec le L213-12. </a:t>
            </a:r>
          </a:p>
          <a:p>
            <a:endParaRPr lang="fr-FR" sz="1600" dirty="0" smtClean="0">
              <a:latin typeface="Ubuntu Light" panose="020B0304030602030204" pitchFamily="34" charset="0"/>
            </a:endParaRPr>
          </a:p>
          <a:p>
            <a:r>
              <a:rPr lang="fr-FR" sz="1600" dirty="0" smtClean="0">
                <a:latin typeface="Ubuntu Light" panose="020B0304030602030204" pitchFamily="34" charset="0"/>
              </a:rPr>
              <a:t>Moyens pour les actions des CLE, dont beaucoup sont portées par les EPTB, à déployer !</a:t>
            </a:r>
          </a:p>
          <a:p>
            <a:r>
              <a:rPr lang="fr-FR" sz="1600" dirty="0" smtClean="0">
                <a:latin typeface="Ubuntu Light" panose="020B0304030602030204" pitchFamily="34" charset="0"/>
              </a:rPr>
              <a:t> </a:t>
            </a:r>
          </a:p>
          <a:p>
            <a:r>
              <a:rPr lang="fr-FR" sz="1600" dirty="0" smtClean="0">
                <a:latin typeface="Ubuntu Light" panose="020B0304030602030204" pitchFamily="34" charset="0"/>
              </a:rPr>
              <a:t>Renforcer les interactions entre EPTB : Participation de tous les EPTB au Comité de bassin pour une plus grande opérationnalité des décisions ; </a:t>
            </a:r>
            <a:r>
              <a:rPr lang="fr-FR" sz="1600" dirty="0" smtClean="0">
                <a:latin typeface="Ubuntu Light" panose="020B0304030602030204" pitchFamily="34" charset="0"/>
              </a:rPr>
              <a:t>Associer les EPTB aux travaux du conseil scientifique et du secrétariat technique de bassin pour identifier les besoins, concepts utiles aux territoires ; EPTB dans les secrétariats techniques locaux et commissions territoriales. </a:t>
            </a:r>
          </a:p>
          <a:p>
            <a:r>
              <a:rPr lang="fr-FR" sz="1600" dirty="0" smtClean="0">
                <a:latin typeface="Ubuntu Light" panose="020B0304030602030204" pitchFamily="34" charset="0"/>
              </a:rPr>
              <a:t>Accompagner l’adhésion des collectivités dans les EPTB, éviter le morcellement de l’action (conditionnalités). </a:t>
            </a:r>
          </a:p>
          <a:p>
            <a:endParaRPr lang="fr-FR" sz="1600" dirty="0">
              <a:latin typeface="Ubuntu Light" panose="020B0304030602030204" pitchFamily="34" charset="0"/>
            </a:endParaRPr>
          </a:p>
          <a:p>
            <a:r>
              <a:rPr lang="fr-FR" sz="1600" dirty="0" smtClean="0">
                <a:latin typeface="Ubuntu Light" panose="020B0304030602030204" pitchFamily="34" charset="0"/>
              </a:rPr>
              <a:t>Accompagner les EPTB à développer les moyens d’action pour l’innovation et l’expérimentation (climat, agriculture, énergie, pollutions, ressource en eau, …) à l’échelle du grand Sud-Ouest. </a:t>
            </a:r>
          </a:p>
          <a:p>
            <a:endParaRPr lang="fr-FR" sz="1600" dirty="0">
              <a:latin typeface="Ubuntu Light" panose="020B0304030602030204" pitchFamily="34" charset="0"/>
            </a:endParaRPr>
          </a:p>
          <a:p>
            <a:r>
              <a:rPr lang="fr-FR" sz="1600" dirty="0" smtClean="0">
                <a:latin typeface="Ubuntu Light" panose="020B0304030602030204" pitchFamily="34" charset="0"/>
              </a:rPr>
              <a:t>Engager des réflexions sur la définition du modèle économique du soutien d’étiage (améliorer la définition du soutien d’étiage, analyse coût-bénéficie du soutien et en dernier recours (ERC), meilleure évaluation des bénéfices non économiques, prise en charge des actions de réduction et de compensation des impacts négatifs occasionnés. </a:t>
            </a:r>
          </a:p>
          <a:p>
            <a:r>
              <a:rPr lang="fr-FR" sz="1600" dirty="0">
                <a:latin typeface="Ubuntu Light" panose="020B0304030602030204" pitchFamily="34" charset="0"/>
              </a:rPr>
              <a:t>Financements complémentaires pour les territoires en déficit quantitatif. </a:t>
            </a:r>
          </a:p>
          <a:p>
            <a:r>
              <a:rPr lang="fr-FR" sz="1600" dirty="0" smtClean="0">
                <a:latin typeface="Ubuntu Light" panose="020B0304030602030204" pitchFamily="34" charset="0"/>
              </a:rPr>
              <a:t>Difficultés rencontrées dans les PTGE</a:t>
            </a:r>
            <a:endParaRPr lang="fr-FR" sz="2000" b="1" dirty="0"/>
          </a:p>
        </p:txBody>
      </p:sp>
    </p:spTree>
    <p:extLst>
      <p:ext uri="{BB962C8B-B14F-4D97-AF65-F5344CB8AC3E}">
        <p14:creationId xmlns:p14="http://schemas.microsoft.com/office/powerpoint/2010/main" val="818556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4244" y="158124"/>
            <a:ext cx="12007756" cy="5386090"/>
          </a:xfrm>
          <a:prstGeom prst="rect">
            <a:avLst/>
          </a:prstGeom>
          <a:noFill/>
        </p:spPr>
        <p:txBody>
          <a:bodyPr wrap="square" rtlCol="0">
            <a:spAutoFit/>
          </a:bodyPr>
          <a:lstStyle/>
          <a:p>
            <a:endParaRPr lang="fr-FR" sz="2000" b="1" dirty="0" smtClean="0">
              <a:solidFill>
                <a:srgbClr val="00B0F0"/>
              </a:solidFill>
              <a:latin typeface="Ubuntu Light" panose="020B0304030602030204" pitchFamily="34" charset="0"/>
            </a:endParaRPr>
          </a:p>
          <a:p>
            <a:r>
              <a:rPr lang="fr-FR" sz="2000" b="1" dirty="0" smtClean="0">
                <a:solidFill>
                  <a:srgbClr val="00B0F0"/>
                </a:solidFill>
                <a:latin typeface="Ubuntu Light" panose="020B0304030602030204" pitchFamily="34" charset="0"/>
              </a:rPr>
              <a:t>3/ Les retours </a:t>
            </a:r>
            <a:r>
              <a:rPr lang="fr-FR" sz="2000" b="1" dirty="0" smtClean="0">
                <a:solidFill>
                  <a:srgbClr val="00B0F0"/>
                </a:solidFill>
                <a:latin typeface="Ubuntu Light" panose="020B0304030602030204" pitchFamily="34" charset="0"/>
              </a:rPr>
              <a:t>reçus</a:t>
            </a:r>
            <a:endParaRPr lang="fr-FR" sz="2000" b="1" dirty="0" smtClean="0">
              <a:latin typeface="Ubuntu Light" panose="020B0304030602030204" pitchFamily="34" charset="0"/>
            </a:endParaRPr>
          </a:p>
          <a:p>
            <a:endParaRPr lang="fr-FR" sz="1600" b="1" dirty="0" smtClean="0">
              <a:latin typeface="Ubuntu Light" panose="020B0304030602030204" pitchFamily="34" charset="0"/>
            </a:endParaRPr>
          </a:p>
          <a:p>
            <a:pPr marL="342900" indent="-342900">
              <a:buFontTx/>
              <a:buChar char="-"/>
            </a:pPr>
            <a:r>
              <a:rPr lang="fr-FR" sz="1600" dirty="0" smtClean="0">
                <a:latin typeface="Ubuntu Light" panose="020B0304030602030204" pitchFamily="34" charset="0"/>
              </a:rPr>
              <a:t>EPTB Hérault : SDAGE </a:t>
            </a:r>
            <a:r>
              <a:rPr lang="fr-FR" sz="1600" dirty="0" err="1" smtClean="0">
                <a:latin typeface="Ubuntu Light" panose="020B0304030602030204" pitchFamily="34" charset="0"/>
              </a:rPr>
              <a:t>Rmed</a:t>
            </a:r>
            <a:endParaRPr lang="fr-FR" sz="1600" dirty="0">
              <a:latin typeface="Ubuntu Light" panose="020B0304030602030204" pitchFamily="34" charset="0"/>
            </a:endParaRPr>
          </a:p>
          <a:p>
            <a:pPr marL="342900" indent="-342900">
              <a:buFontTx/>
              <a:buChar char="-"/>
            </a:pPr>
            <a:endParaRPr lang="fr-FR" sz="1600" dirty="0" smtClean="0">
              <a:latin typeface="Ubuntu Light" panose="020B0304030602030204" pitchFamily="34" charset="0"/>
            </a:endParaRPr>
          </a:p>
          <a:p>
            <a:pPr lvl="2"/>
            <a:r>
              <a:rPr lang="fr-FR" sz="1600" dirty="0" smtClean="0">
                <a:latin typeface="Ubuntu Light" panose="020B0304030602030204" pitchFamily="34" charset="0"/>
              </a:rPr>
              <a:t>1/ plus de prévention financée dans les programmes d’intervention en adéquation avec OF1</a:t>
            </a:r>
          </a:p>
          <a:p>
            <a:pPr lvl="2"/>
            <a:r>
              <a:rPr lang="fr-FR" sz="1600" dirty="0" smtClean="0">
                <a:latin typeface="Ubuntu Light" panose="020B0304030602030204" pitchFamily="34" charset="0"/>
              </a:rPr>
              <a:t>2/ OF4 - Transfert de nombreuses « missions » aux SAGE ! Cet outil doit rester prioritairement un outil à disposition des acteurs locaux pour définir une politique locale de l’eau et non un outil au service de la mise en œuvre du SAGE. Ces transferts sont d’autant plus problématiques que les moyens pour les assurer ne sont pas prévus. Mise en œuvre de la majoration de redevance a mettre en place rapidement. </a:t>
            </a:r>
          </a:p>
          <a:p>
            <a:pPr lvl="2"/>
            <a:r>
              <a:rPr lang="fr-FR" sz="1600" dirty="0" smtClean="0">
                <a:latin typeface="Ubuntu Light" panose="020B0304030602030204" pitchFamily="34" charset="0"/>
              </a:rPr>
              <a:t>3/ OF7 - Attention au suivi annuel des PGRE (doit rester léger, bilan plus exhaustif tous les 6 ans) ; besoin d’un renforcement important des moyens des services de l’Etat en charge de l’hydrométrie (notamment pour connaissance des débits d’étiage)</a:t>
            </a:r>
            <a:endParaRPr lang="fr-FR" sz="1600" dirty="0" smtClean="0">
              <a:latin typeface="Ubuntu Light" panose="020B0304030602030204" pitchFamily="34" charset="0"/>
            </a:endParaRPr>
          </a:p>
          <a:p>
            <a:pPr marL="342900" indent="-342900">
              <a:buFontTx/>
              <a:buChar char="-"/>
            </a:pPr>
            <a:endParaRPr lang="fr-FR" sz="1600" dirty="0" smtClean="0">
              <a:latin typeface="Ubuntu Light" panose="020B0304030602030204" pitchFamily="34" charset="0"/>
            </a:endParaRPr>
          </a:p>
          <a:p>
            <a:pPr marL="342900" indent="-342900">
              <a:buFontTx/>
              <a:buChar char="-"/>
            </a:pPr>
            <a:endParaRPr lang="fr-FR" sz="1600" dirty="0" smtClean="0">
              <a:latin typeface="Ubuntu Light" panose="020B0304030602030204" pitchFamily="34" charset="0"/>
            </a:endParaRPr>
          </a:p>
          <a:p>
            <a:pPr marL="342900" indent="-342900">
              <a:buFontTx/>
              <a:buChar char="-"/>
            </a:pPr>
            <a:r>
              <a:rPr lang="fr-FR" sz="1600" dirty="0" smtClean="0">
                <a:latin typeface="Ubuntu Light" panose="020B0304030602030204" pitchFamily="34" charset="0"/>
              </a:rPr>
              <a:t>Syndicat du bassin Hers-Girou (31) / via l’association Demain2berges : SDAGE AG</a:t>
            </a:r>
          </a:p>
          <a:p>
            <a:endParaRPr lang="fr-FR" sz="1600" dirty="0">
              <a:latin typeface="Ubuntu Light" panose="020B0304030602030204" pitchFamily="34" charset="0"/>
            </a:endParaRPr>
          </a:p>
          <a:p>
            <a:r>
              <a:rPr lang="fr-FR" sz="1600" dirty="0" smtClean="0">
                <a:latin typeface="Ubuntu Light" panose="020B0304030602030204" pitchFamily="34" charset="0"/>
              </a:rPr>
              <a:t>Document très difficile d’accès (450 pages !), mesures majoritairement très génériques (pas de différenciation district), carence de sujets majeurs (Cadmium dans le Lot, transferts d’eau)</a:t>
            </a:r>
          </a:p>
          <a:p>
            <a:r>
              <a:rPr lang="fr-FR" sz="1600" dirty="0" smtClean="0">
                <a:latin typeface="Ubuntu Light" panose="020B0304030602030204" pitchFamily="34" charset="0"/>
              </a:rPr>
              <a:t>Problème de méthode : alors que les CLE sont mises en avant dans le SDAGE, elles n’ont été consultées que de la même manière que les autres acteurs dans la plupart des cas. </a:t>
            </a:r>
            <a:endParaRPr lang="fr-FR" sz="1600" b="1" dirty="0"/>
          </a:p>
        </p:txBody>
      </p:sp>
    </p:spTree>
    <p:extLst>
      <p:ext uri="{BB962C8B-B14F-4D97-AF65-F5344CB8AC3E}">
        <p14:creationId xmlns:p14="http://schemas.microsoft.com/office/powerpoint/2010/main" val="1344769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6782</TotalTime>
  <Words>1237</Words>
  <Application>Microsoft Office PowerPoint</Application>
  <PresentationFormat>Grand écran</PresentationFormat>
  <Paragraphs>126</Paragraphs>
  <Slides>11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Courier New</vt:lpstr>
      <vt:lpstr>Ubuntu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johanna</dc:creator>
  <cp:lastModifiedBy>Compte Microsoft</cp:lastModifiedBy>
  <cp:revision>248</cp:revision>
  <cp:lastPrinted>2020-11-06T08:51:14Z</cp:lastPrinted>
  <dcterms:created xsi:type="dcterms:W3CDTF">2019-11-21T15:04:35Z</dcterms:created>
  <dcterms:modified xsi:type="dcterms:W3CDTF">2021-06-06T10:29:19Z</dcterms:modified>
</cp:coreProperties>
</file>