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11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12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12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12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49DA4027-7008-4232-AB19-FCFA7539AC9D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91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7280" cy="420912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4281480" y="10155240"/>
            <a:ext cx="3275640" cy="53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CBFD6ACB-6FCB-4EC5-9C29-DEFD9DBA2A6A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4053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7280" cy="420912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4281480" y="10155240"/>
            <a:ext cx="3275640" cy="53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758A1D21-6E72-4762-AB5A-406063338DA2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7029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7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14"/>
          <a:stretch/>
        </p:blipFill>
        <p:spPr>
          <a:xfrm>
            <a:off x="0" y="720"/>
            <a:ext cx="10078560" cy="5668200"/>
          </a:xfrm>
          <a:prstGeom prst="rect">
            <a:avLst/>
          </a:prstGeom>
          <a:ln>
            <a:noFill/>
          </a:ln>
        </p:spPr>
      </p:pic>
      <p:sp>
        <p:nvSpPr>
          <p:cNvPr id="5" name="Line 1"/>
          <p:cNvSpPr/>
          <p:nvPr/>
        </p:nvSpPr>
        <p:spPr>
          <a:xfrm>
            <a:off x="3107880" y="1656360"/>
            <a:ext cx="4867200" cy="360"/>
          </a:xfrm>
          <a:prstGeom prst="line">
            <a:avLst/>
          </a:prstGeom>
          <a:ln w="14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 78"/>
          <p:cNvPicPr/>
          <p:nvPr/>
        </p:nvPicPr>
        <p:blipFill>
          <a:blip r:embed="rId14"/>
          <a:stretch/>
        </p:blipFill>
        <p:spPr>
          <a:xfrm>
            <a:off x="0" y="720"/>
            <a:ext cx="10078560" cy="5668200"/>
          </a:xfrm>
          <a:prstGeom prst="rect">
            <a:avLst/>
          </a:prstGeom>
          <a:ln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 39"/>
          <p:cNvPicPr/>
          <p:nvPr/>
        </p:nvPicPr>
        <p:blipFill>
          <a:blip r:embed="rId14"/>
          <a:stretch/>
        </p:blipFill>
        <p:spPr>
          <a:xfrm>
            <a:off x="360" y="0"/>
            <a:ext cx="10078560" cy="5668200"/>
          </a:xfrm>
          <a:prstGeom prst="rect">
            <a:avLst/>
          </a:prstGeom>
          <a:ln>
            <a:noFill/>
          </a:ln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logique-solidaire.gouv.fr/quatrieme-conseil-defense-ecologique-priorites-du-gouvernement-transition-ecologiq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4326120" y="63360"/>
            <a:ext cx="5692680" cy="127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4C4C4C"/>
                </a:solidFill>
                <a:latin typeface="Arial"/>
                <a:ea typeface="DejaVu Sans"/>
              </a:rPr>
              <a:t>Les évolutions du dispositif PAPI dans la suite du Conseil de défense écologique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4336560" y="2514600"/>
            <a:ext cx="4796640" cy="167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Mars 2020</a:t>
            </a:r>
            <a:endParaRPr lang="fr-FR" sz="2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830520" y="195840"/>
            <a:ext cx="8744040" cy="100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3300" b="1" strike="noStrike" spc="-1">
                <a:solidFill>
                  <a:srgbClr val="999999"/>
                </a:solidFill>
                <a:latin typeface="Arial"/>
                <a:ea typeface="DejaVu Sans"/>
              </a:rPr>
              <a:t>Effets sur les procédures inhérentes </a:t>
            </a:r>
            <a:endParaRPr lang="fr-FR" sz="33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3300" b="1" strike="noStrike" spc="-1">
                <a:solidFill>
                  <a:srgbClr val="999999"/>
                </a:solidFill>
                <a:latin typeface="Arial"/>
                <a:ea typeface="DejaVu Sans"/>
              </a:rPr>
              <a:t>aux PAPI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954720" y="1652400"/>
            <a:ext cx="8102160" cy="298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825840" lvl="1" indent="-28476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Formalisation accrue de la démarche de pré-cadrage du PAPI d’intention et des autres procédures consécutives des actions potentielles d’un PAPI</a:t>
            </a:r>
            <a:endParaRPr lang="fr-FR" sz="1400" b="0" strike="noStrike" spc="-1">
              <a:latin typeface="Arial"/>
            </a:endParaRPr>
          </a:p>
          <a:p>
            <a:pPr marL="825840" lvl="1" indent="-28476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Suppression de la labellisation du PAPI d’intention/ Définition des modalités de validation du PAPI d’intention </a:t>
            </a:r>
            <a:endParaRPr lang="fr-FR" sz="1400" b="0" strike="noStrike" spc="-1">
              <a:latin typeface="Arial"/>
            </a:endParaRPr>
          </a:p>
          <a:p>
            <a:pPr marL="825840" lvl="1" indent="-28476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Suppression de la validation financière des conventions de PAPI</a:t>
            </a:r>
            <a:endParaRPr lang="fr-FR" sz="1400" b="0" strike="noStrike" spc="-1">
              <a:latin typeface="Arial"/>
            </a:endParaRPr>
          </a:p>
          <a:p>
            <a:pPr marL="825840" lvl="1" indent="-28476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Pour les PAPI complets labellisés par la CMI, suppression de l’avis d’instance de bassin</a:t>
            </a:r>
            <a:endParaRPr lang="fr-FR" sz="1400" b="0" strike="noStrike" spc="-1">
              <a:latin typeface="Arial"/>
            </a:endParaRPr>
          </a:p>
          <a:p>
            <a:pPr marL="825840" lvl="1" indent="-28476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Davantage de PAPI labellisés à l’échelle du bassin hydrographique (environ 70% des PAPI = seuil 20 M€)</a:t>
            </a:r>
            <a:endParaRPr lang="fr-FR" sz="1400" b="0" strike="noStrike" spc="-1">
              <a:latin typeface="Arial"/>
            </a:endParaRPr>
          </a:p>
          <a:p>
            <a:pPr marL="825840" lvl="1" indent="-28476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Simplification de la gestion des modifications des PAPI</a:t>
            </a:r>
            <a:endParaRPr lang="fr-FR" sz="1400" b="0" strike="noStrike" spc="-1">
              <a:latin typeface="Arial"/>
            </a:endParaRPr>
          </a:p>
          <a:p>
            <a:pPr marL="825840" lvl="1" indent="-28476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Modification des modalités de partage d’informations sur les PAPI entre DREAL et DGPR du fait de l’augmentation des labellisations locales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830520" y="447480"/>
            <a:ext cx="8744040" cy="5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3300" b="1" strike="noStrike" spc="-1">
                <a:solidFill>
                  <a:srgbClr val="999999"/>
                </a:solidFill>
                <a:latin typeface="Arial"/>
                <a:ea typeface="DejaVu Sans"/>
              </a:rPr>
              <a:t>Méthode de travail 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1090080" y="897840"/>
            <a:ext cx="8350200" cy="386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08000">
              <a:lnSpc>
                <a:spcPct val="100000"/>
              </a:lnSpc>
              <a:spcAft>
                <a:spcPts val="1057"/>
              </a:spcAft>
            </a:pPr>
            <a:endParaRPr lang="fr-FR" sz="1800" b="0" strike="noStrike" spc="-1">
              <a:latin typeface="Arial"/>
            </a:endParaRPr>
          </a:p>
          <a:p>
            <a:pPr marL="108000">
              <a:lnSpc>
                <a:spcPct val="100000"/>
              </a:lnSpc>
              <a:spcAft>
                <a:spcPts val="1057"/>
              </a:spcAft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La mise en œuvre du plan d’actions se fera de manière partenariale, via l’organisation de groupes de travail associant les services déconcentrés et la CMI, de manière adaptée à chaque groupe. La proposition d’organisation des travaux devait être discutée en CMI du 2 avril : elle le sera en mai.</a:t>
            </a:r>
            <a:endParaRPr lang="fr-FR" sz="1400" b="0" strike="noStrike" spc="-1">
              <a:latin typeface="Arial"/>
            </a:endParaRPr>
          </a:p>
          <a:p>
            <a:pPr marL="108000">
              <a:lnSpc>
                <a:spcPct val="100000"/>
              </a:lnSpc>
              <a:spcAft>
                <a:spcPts val="1057"/>
              </a:spcAft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Le SRNH a engagé ou organisé dès à présent des travaux avec les services déconcentrés sur certains points, qui viendront alimenter les GT associant la CMI </a:t>
            </a:r>
            <a:endParaRPr lang="fr-FR" sz="1400" b="0" strike="noStrike" spc="-1">
              <a:latin typeface="Arial"/>
            </a:endParaRPr>
          </a:p>
          <a:p>
            <a:pPr marL="406800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u="sng" strike="noStrike" spc="-1">
                <a:solidFill>
                  <a:srgbClr val="000000"/>
                </a:solidFill>
                <a:uFillTx/>
                <a:latin typeface="Arial"/>
                <a:ea typeface="Arial"/>
              </a:rPr>
              <a:t>Groupes de travail </a:t>
            </a: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« pré-cadrage et PAPI d’intention»</a:t>
            </a:r>
            <a:endParaRPr lang="fr-FR" sz="1400" b="0" strike="noStrike" spc="-1">
              <a:latin typeface="Arial"/>
            </a:endParaRPr>
          </a:p>
          <a:p>
            <a:pPr marL="1753200" lvl="3" indent="-286920">
              <a:lnSpc>
                <a:spcPct val="100000"/>
              </a:lnSpc>
              <a:spcAft>
                <a:spcPts val="63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une première réunion avec des DDT et DREAL s’est tenue 27 mars matin (en audioconférence)</a:t>
            </a:r>
            <a:endParaRPr lang="fr-FR" sz="1400" b="0" strike="noStrike" spc="-1">
              <a:latin typeface="Arial"/>
            </a:endParaRPr>
          </a:p>
          <a:p>
            <a:pPr marL="1753200" lvl="3" indent="-286920">
              <a:lnSpc>
                <a:spcPct val="100000"/>
              </a:lnSpc>
              <a:spcAft>
                <a:spcPts val="63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Contenu et forme du pré cadrage ; Objectifs et conditions de réussite du PAPI d’intention ; Quelle participation des services de l’Etat au pré cadrage? Articulation avec le chef de projet ? ; Modalités de validation du PAPI d’intention au niveau déconcentré ; Missions du du chef de projet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638"/>
              </a:spcAft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830520" y="447480"/>
            <a:ext cx="8744040" cy="5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3300" b="1" strike="noStrike" spc="-1">
                <a:solidFill>
                  <a:srgbClr val="999999"/>
                </a:solidFill>
                <a:latin typeface="Arial"/>
                <a:ea typeface="DejaVu Sans"/>
              </a:rPr>
              <a:t>Méthode de travail 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1047240" y="1386360"/>
            <a:ext cx="8102160" cy="531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06800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u="sng" strike="noStrike" spc="-1">
                <a:solidFill>
                  <a:srgbClr val="000000"/>
                </a:solidFill>
                <a:uFillTx/>
                <a:latin typeface="Arial"/>
                <a:ea typeface="Arial"/>
              </a:rPr>
              <a:t>Groupe de travail « Labellisation à l’échelle du bassin hydrographique »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Homogénéiser, accompagner et former les instances de bassin, proposer des articulations avec la CMI</a:t>
            </a:r>
            <a:endParaRPr lang="fr-FR" sz="1400" b="0" strike="noStrike" spc="-1">
              <a:latin typeface="Arial"/>
            </a:endParaRPr>
          </a:p>
          <a:p>
            <a:pPr marL="432000" lvl="1" indent="-215280">
              <a:lnSpc>
                <a:spcPct val="100000"/>
              </a:lnSpc>
              <a:spcAft>
                <a:spcPts val="8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Ce groupe de travail associera très rapidement des membres de la CMI.</a:t>
            </a:r>
            <a:endParaRPr lang="fr-FR" sz="1400" b="0" strike="noStrike" spc="-1">
              <a:latin typeface="Arial"/>
            </a:endParaRPr>
          </a:p>
          <a:p>
            <a:pPr marL="406800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u="sng" strike="noStrike" spc="-1">
                <a:solidFill>
                  <a:srgbClr val="000000"/>
                </a:solidFill>
                <a:uFillTx/>
                <a:latin typeface="Arial"/>
                <a:ea typeface="Arial"/>
              </a:rPr>
              <a:t>Groupe de travail « Réflexion sur la modulation de la contribution de l’État pour l’animation des PAPI »</a:t>
            </a:r>
            <a:endParaRPr lang="fr-FR" sz="14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057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u="sng" strike="noStrike" spc="-1">
                <a:solidFill>
                  <a:srgbClr val="000000"/>
                </a:solidFill>
                <a:uFillTx/>
                <a:latin typeface="Arial"/>
                <a:ea typeface="Arial"/>
              </a:rPr>
              <a:t>Groupe de travail  « Document pédagogique méthode ACB/AMC»</a:t>
            </a:r>
            <a:endParaRPr lang="fr-FR" sz="1400" b="0" strike="noStrike" spc="-1">
              <a:latin typeface="Arial"/>
            </a:endParaRPr>
          </a:p>
          <a:p>
            <a:pPr marL="1346400" lvl="2" indent="-322920">
              <a:lnSpc>
                <a:spcPct val="100000"/>
              </a:lnSpc>
              <a:spcAft>
                <a:spcPts val="1057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Travail mené avec le CGDD </a:t>
            </a:r>
            <a:endParaRPr lang="fr-FR" sz="14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057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u="sng" strike="noStrike" spc="-1">
                <a:solidFill>
                  <a:srgbClr val="000000"/>
                </a:solidFill>
                <a:uFillTx/>
                <a:latin typeface="Arial"/>
                <a:ea typeface="Arial"/>
              </a:rPr>
              <a:t>Groupe de travail </a:t>
            </a: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fr-FR" sz="1400" b="1" u="sng" strike="noStrike" spc="-1">
                <a:solidFill>
                  <a:srgbClr val="000000"/>
                </a:solidFill>
                <a:uFillTx/>
                <a:latin typeface="Arial"/>
                <a:ea typeface="Arial"/>
              </a:rPr>
              <a:t>« Guide relatif à la prise en compte de l'environnement dans les systèmes d'endiguement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Travail engagé par la DGPR, la DEB, le CGDD avec l’appui du CEREMA.</a:t>
            </a:r>
            <a:endParaRPr lang="fr-FR" sz="1400" b="0" strike="noStrike" spc="-1">
              <a:latin typeface="Arial"/>
            </a:endParaRPr>
          </a:p>
          <a:p>
            <a:pPr marL="540000">
              <a:lnSpc>
                <a:spcPct val="100000"/>
              </a:lnSpc>
              <a:spcAft>
                <a:spcPts val="848"/>
              </a:spcAft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Ce groupe de travail associera très rapidement des membres de la CMI.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830520" y="447480"/>
            <a:ext cx="8744040" cy="5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3300" b="1" strike="noStrike" spc="-1">
                <a:solidFill>
                  <a:srgbClr val="999999"/>
                </a:solidFill>
                <a:latin typeface="Arial"/>
                <a:ea typeface="DejaVu Sans"/>
              </a:rPr>
              <a:t>Méthode de travail 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931680" y="1363320"/>
            <a:ext cx="8102160" cy="395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838800" lvl="1" indent="-286920">
              <a:lnSpc>
                <a:spcPct val="100000"/>
              </a:lnSpc>
              <a:spcAft>
                <a:spcPts val="63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u="sng" strike="noStrike" spc="-1" dirty="0">
                <a:solidFill>
                  <a:srgbClr val="000000"/>
                </a:solidFill>
                <a:uFillTx/>
                <a:latin typeface="Arial"/>
                <a:ea typeface="Arial"/>
              </a:rPr>
              <a:t>Thématique «  révision du cahier des charges PAPI » </a:t>
            </a:r>
            <a:endParaRPr lang="fr-FR" sz="1400" b="0" strike="noStrike" spc="-1" dirty="0">
              <a:latin typeface="Arial"/>
            </a:endParaRPr>
          </a:p>
          <a:p>
            <a:pPr marL="1753200" lvl="3" indent="-286920">
              <a:lnSpc>
                <a:spcPct val="100000"/>
              </a:lnSpc>
              <a:spcAft>
                <a:spcPts val="63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Il s’agira de mettre à jour le cahier des charges au regard des retours des différents GT notamment, pour proposer un cahier des charges « PAPI 3bis » plus clair et pédagogique  et intégrer une actualisation pour ce qui concerne la GEMAPI. </a:t>
            </a:r>
            <a:endParaRPr lang="fr-FR" sz="1400" b="0" strike="noStrike" spc="-1" dirty="0">
              <a:latin typeface="Arial"/>
            </a:endParaRPr>
          </a:p>
          <a:p>
            <a:pPr marL="1753200" lvl="3" indent="-286920">
              <a:lnSpc>
                <a:spcPct val="100000"/>
              </a:lnSpc>
              <a:spcAft>
                <a:spcPts val="63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Ce travail peut s’engager dès  l’été  et aboutira à la fin de tout les GT. La CMI sera associée sur la base des premiers ajustements identifiés par les services de l’État</a:t>
            </a:r>
            <a:r>
              <a:rPr lang="fr-FR" sz="14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. </a:t>
            </a:r>
            <a:endParaRPr lang="fr-FR" sz="1400" b="0" strike="noStrike" spc="-1" dirty="0">
              <a:latin typeface="Arial"/>
            </a:endParaRPr>
          </a:p>
          <a:p>
            <a:pPr marL="864000" lvl="1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u="sng" strike="noStrike" spc="-1" dirty="0">
                <a:solidFill>
                  <a:srgbClr val="000000"/>
                </a:solidFill>
                <a:uFillTx/>
                <a:latin typeface="Arial"/>
                <a:ea typeface="Arial"/>
              </a:rPr>
              <a:t>Organisation d’une « Journée annuelle PAPI </a:t>
            </a:r>
            <a:r>
              <a:rPr lang="fr-FR" sz="14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», </a:t>
            </a: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prévue </a:t>
            </a:r>
            <a:r>
              <a:rPr lang="fr-FR" sz="1400" b="1" spc="-1" smtClean="0">
                <a:solidFill>
                  <a:srgbClr val="000000"/>
                </a:solidFill>
                <a:latin typeface="Arial"/>
                <a:ea typeface="Arial"/>
              </a:rPr>
              <a:t>éventuellement le</a:t>
            </a:r>
            <a:r>
              <a:rPr lang="fr-FR" sz="1400" b="1" strike="noStrike" spc="-1" smtClean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fr-FR" sz="14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13 octobre.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848"/>
              </a:spcAft>
            </a:pP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848"/>
              </a:spcAft>
            </a:pPr>
            <a:endParaRPr lang="fr-FR" sz="1400" b="0" strike="noStrike" spc="-1" dirty="0">
              <a:latin typeface="Arial"/>
            </a:endParaRPr>
          </a:p>
          <a:p>
            <a:pPr marL="540000" algn="ctr">
              <a:lnSpc>
                <a:spcPct val="100000"/>
              </a:lnSpc>
              <a:spcAft>
                <a:spcPts val="848"/>
              </a:spcAft>
            </a:pPr>
            <a:r>
              <a:rPr lang="fr-FR" sz="16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L’objectif est de finaliser ces différentes évolutions </a:t>
            </a:r>
            <a:endParaRPr lang="fr-FR" sz="1600" b="0" strike="noStrike" spc="-1" dirty="0">
              <a:latin typeface="Arial"/>
            </a:endParaRPr>
          </a:p>
          <a:p>
            <a:pPr marL="540000" algn="ctr">
              <a:lnSpc>
                <a:spcPct val="100000"/>
              </a:lnSpc>
              <a:spcAft>
                <a:spcPts val="848"/>
              </a:spcAft>
            </a:pPr>
            <a:r>
              <a:rPr lang="fr-FR" sz="16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et de renouveler le cadre des PAPI pour la fin 2020</a:t>
            </a:r>
            <a:endParaRPr lang="fr-FR" sz="1600" b="0" strike="noStrike" spc="-1" dirty="0">
              <a:latin typeface="Arial"/>
            </a:endParaRPr>
          </a:p>
          <a:p>
            <a:pPr marL="1465200">
              <a:lnSpc>
                <a:spcPct val="100000"/>
              </a:lnSpc>
              <a:spcAft>
                <a:spcPts val="638"/>
              </a:spcAft>
            </a:pPr>
            <a:endParaRPr lang="fr-FR" sz="1600" b="0" strike="noStrike" spc="-1" dirty="0">
              <a:latin typeface="Arial"/>
            </a:endParaRPr>
          </a:p>
          <a:p>
            <a:pPr marL="1465200">
              <a:lnSpc>
                <a:spcPct val="100000"/>
              </a:lnSpc>
              <a:spcAft>
                <a:spcPts val="638"/>
              </a:spcAft>
            </a:pPr>
            <a:endParaRPr lang="fr-FR" sz="1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5291280" y="2407320"/>
            <a:ext cx="2068200" cy="109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6600" b="1" strike="noStrike" spc="-1">
                <a:solidFill>
                  <a:srgbClr val="000000"/>
                </a:solidFill>
                <a:latin typeface="Arial"/>
                <a:ea typeface="DejaVu Sans"/>
              </a:rPr>
              <a:t>FIN</a:t>
            </a:r>
            <a:endParaRPr lang="fr-FR" sz="6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830520" y="196200"/>
            <a:ext cx="8744040" cy="100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3300" b="1" strike="noStrike" spc="-1">
                <a:solidFill>
                  <a:srgbClr val="999999"/>
                </a:solidFill>
                <a:latin typeface="Arial"/>
                <a:ea typeface="DejaVu Sans"/>
              </a:rPr>
              <a:t>Les constats du rapport de la mission CGEDD-IGA sur les PAPI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1105200" y="1316880"/>
            <a:ext cx="8102160" cy="38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marL="3456000" indent="-214920">
              <a:lnSpc>
                <a:spcPct val="100000"/>
              </a:lnSpc>
              <a:spcAft>
                <a:spcPts val="213"/>
              </a:spcAft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27" name="CustomShape 3"/>
          <p:cNvSpPr/>
          <p:nvPr/>
        </p:nvSpPr>
        <p:spPr>
          <a:xfrm>
            <a:off x="1105200" y="1440000"/>
            <a:ext cx="8238960" cy="388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Arial"/>
              </a:rPr>
              <a:t>Lors des </a:t>
            </a:r>
            <a:r>
              <a:rPr lang="fr-FR" sz="1350" b="1" strike="noStrike" spc="-1">
                <a:solidFill>
                  <a:srgbClr val="000000"/>
                </a:solidFill>
                <a:latin typeface="Arial"/>
                <a:ea typeface="Arial"/>
              </a:rPr>
              <a:t>Assises nationales des risques naturels</a:t>
            </a: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Arial"/>
              </a:rPr>
              <a:t>, à Montpellier en mars 2019, le ministre de la transition écologique et solidaire a annoncé un rapport des inspections (CGEDD- IGA) pour définir les pistes d’amélioration du dispositif Programme d’actions de prévention des inondations.</a:t>
            </a:r>
            <a:endParaRPr lang="fr-FR" sz="1350" b="0" strike="noStrike" spc="-1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Arial"/>
              </a:rPr>
              <a:t>L’élaboration du rapport s’est appuyé, notamment, sur une large écoute, associant la Commission mixte inondation.</a:t>
            </a:r>
            <a:endParaRPr lang="fr-FR" sz="1350" b="0" strike="noStrike" spc="-1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Arial"/>
              </a:rPr>
              <a:t>Le rapport a été finalisé à l’hiver et ses conclusions ont été reprises </a:t>
            </a:r>
            <a:r>
              <a:rPr lang="fr-FR" sz="1350" b="1" strike="noStrike" spc="-1">
                <a:solidFill>
                  <a:srgbClr val="000000"/>
                </a:solidFill>
                <a:latin typeface="Arial"/>
                <a:ea typeface="Arial"/>
              </a:rPr>
              <a:t>pour définir des axes d’action lors du Conseil de défense écologique du 12 février, consacré à l’adaptation au changement climatique.</a:t>
            </a:r>
            <a:endParaRPr lang="fr-FR" sz="13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350" b="0" strike="noStrike" spc="-1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fr-FR" sz="1350" b="1" strike="noStrike" spc="-1">
                <a:solidFill>
                  <a:srgbClr val="000000"/>
                </a:solidFill>
                <a:latin typeface="Arial"/>
                <a:ea typeface="Arial"/>
              </a:rPr>
              <a:t>CONSTATS : </a:t>
            </a:r>
            <a:endParaRPr lang="fr-FR" sz="1350" b="0" strike="noStrike" spc="-1">
              <a:latin typeface="Arial"/>
            </a:endParaRPr>
          </a:p>
          <a:p>
            <a:pPr marL="743040" lvl="1" indent="-284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Arial"/>
              </a:rPr>
              <a:t>Une appréciation générale positive du dispositif, y compris de la part des collectivités territoriales ;</a:t>
            </a:r>
            <a:endParaRPr lang="fr-FR" sz="1350" b="0" strike="noStrike" spc="-1">
              <a:latin typeface="Arial"/>
            </a:endParaRPr>
          </a:p>
          <a:p>
            <a:pPr marL="743040" lvl="1" indent="-284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Arial"/>
              </a:rPr>
              <a:t>Un outil indispensable, globalement efficace et adapté pour la mise en œuvre d’une politique de prévention des inondations ;</a:t>
            </a:r>
            <a:endParaRPr lang="fr-FR" sz="1350" b="0" strike="noStrike" spc="-1">
              <a:latin typeface="Arial"/>
            </a:endParaRPr>
          </a:p>
          <a:p>
            <a:pPr marL="743040" lvl="1" indent="-284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Arial"/>
              </a:rPr>
              <a:t>Un outil qui a réussi à modifier en profondeur les approches de la prévention des inondations portées par les élus ;</a:t>
            </a:r>
            <a:endParaRPr lang="fr-FR" sz="1350" b="0" strike="noStrike" spc="-1">
              <a:latin typeface="Arial"/>
            </a:endParaRPr>
          </a:p>
          <a:p>
            <a:pPr marL="743040" lvl="1" indent="-284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Arial"/>
              </a:rPr>
              <a:t>Un outil permettant d’ouvrir la réflexion sur des approches alternatives et complémentaires à la construction de systèmes de protection ;</a:t>
            </a:r>
            <a:endParaRPr lang="fr-FR" sz="1350" b="0" strike="noStrike" spc="-1">
              <a:latin typeface="Arial"/>
            </a:endParaRPr>
          </a:p>
          <a:p>
            <a:pPr marL="743040" lvl="1" indent="-28476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fr-FR" sz="1350" b="1" strike="noStrike" spc="-1">
                <a:solidFill>
                  <a:srgbClr val="000000"/>
                </a:solidFill>
                <a:latin typeface="Arial"/>
                <a:ea typeface="Arial"/>
              </a:rPr>
              <a:t>Pas de remise en cause du dispositif mais des améliorations à apporter</a:t>
            </a: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lang="fr-FR" sz="1350" b="0" strike="noStrike" spc="-1">
              <a:latin typeface="Arial"/>
            </a:endParaRPr>
          </a:p>
          <a:p>
            <a:pPr marL="3240000">
              <a:lnSpc>
                <a:spcPct val="100000"/>
              </a:lnSpc>
              <a:spcAft>
                <a:spcPts val="213"/>
              </a:spcAft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830520" y="196200"/>
            <a:ext cx="8744040" cy="100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3300" b="1" strike="noStrike" spc="-1">
                <a:solidFill>
                  <a:srgbClr val="999999"/>
                </a:solidFill>
                <a:latin typeface="Arial"/>
                <a:ea typeface="DejaVu Sans"/>
              </a:rPr>
              <a:t>Les constats du rapport de la mission CGEDD-IGA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1105200" y="1316880"/>
            <a:ext cx="8102160" cy="38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marL="3456000" indent="-214920">
              <a:lnSpc>
                <a:spcPct val="100000"/>
              </a:lnSpc>
              <a:spcAft>
                <a:spcPts val="213"/>
              </a:spcAft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30" name="CustomShape 3"/>
          <p:cNvSpPr/>
          <p:nvPr/>
        </p:nvSpPr>
        <p:spPr>
          <a:xfrm>
            <a:off x="1105200" y="1819080"/>
            <a:ext cx="8238960" cy="276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0960" indent="-170280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Un dispositif complexe ; une technicité des objectifs et du vocabulaire rendant difficile l’appropriation et l’implication de tous les acteurs, en particulier les élus ;</a:t>
            </a:r>
            <a:endParaRPr lang="fr-FR" sz="1400" b="0" strike="noStrike" spc="-1">
              <a:latin typeface="Arial"/>
            </a:endParaRPr>
          </a:p>
          <a:p>
            <a:pPr marL="210960" indent="-170280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Une incompréhension liée au terme « labellisation » ;</a:t>
            </a:r>
            <a:endParaRPr lang="fr-FR" sz="1400" b="0" strike="noStrike" spc="-1">
              <a:latin typeface="Arial"/>
            </a:endParaRPr>
          </a:p>
          <a:p>
            <a:pPr marL="210960" indent="-170280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Des discours multiples et parfois discordants des services de l’Etat tout au long de la vie du PAPI ;</a:t>
            </a:r>
            <a:endParaRPr lang="fr-FR" sz="1400" b="0" strike="noStrike" spc="-1">
              <a:latin typeface="Arial"/>
            </a:endParaRPr>
          </a:p>
          <a:p>
            <a:pPr marL="210960" indent="-170280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Des marges de manœuvre pour dématérialiser ou simplifier certaines étapes ;</a:t>
            </a:r>
            <a:endParaRPr lang="fr-FR" sz="1400" b="0" strike="noStrike" spc="-1">
              <a:latin typeface="Arial"/>
            </a:endParaRPr>
          </a:p>
          <a:p>
            <a:pPr marL="210960" indent="-170280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La nécessité d’un portage robuste par les pétitionnaires. </a:t>
            </a:r>
            <a:endParaRPr lang="fr-FR" sz="1400" b="0" strike="noStrike" spc="-1">
              <a:latin typeface="Arial"/>
            </a:endParaRPr>
          </a:p>
          <a:p>
            <a:pPr marL="210960" indent="-170280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In fine, un temps d’élaboration et de mise en œuvre jugé trop long ;</a:t>
            </a:r>
            <a:endParaRPr lang="fr-FR" sz="1400" b="0" strike="noStrike" spc="-1">
              <a:latin typeface="Arial"/>
            </a:endParaRPr>
          </a:p>
          <a:p>
            <a:pPr marL="210960" indent="-170280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10 recommandations et 12 préconisations  pour gagner en efficacité en confortant le dispositif, concernant :</a:t>
            </a:r>
            <a:endParaRPr lang="fr-FR" sz="1400" b="0" strike="noStrike" spc="-1">
              <a:latin typeface="Arial"/>
            </a:endParaRPr>
          </a:p>
          <a:p>
            <a:pPr marL="668160" lvl="1" indent="-170280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le dispositif PAPI ;</a:t>
            </a:r>
            <a:endParaRPr lang="fr-FR" sz="1400" b="0" strike="noStrike" spc="-1">
              <a:latin typeface="Arial"/>
            </a:endParaRPr>
          </a:p>
          <a:p>
            <a:pPr marL="668160" lvl="1" indent="-170280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les ouvrages hydrauliques.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213"/>
              </a:spcAft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830520" y="447480"/>
            <a:ext cx="8744040" cy="5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3300" b="1" strike="noStrike" spc="-1">
                <a:solidFill>
                  <a:srgbClr val="999999"/>
                </a:solidFill>
                <a:latin typeface="Arial"/>
                <a:ea typeface="DejaVu Sans"/>
              </a:rPr>
              <a:t>Les suites du rapport CGEDD-IGA</a:t>
            </a:r>
            <a:endParaRPr lang="fr-FR" sz="3300" b="0" strike="noStrike" spc="-1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1105200" y="1316880"/>
            <a:ext cx="8102160" cy="38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marL="3456000" indent="-214920">
              <a:lnSpc>
                <a:spcPct val="100000"/>
              </a:lnSpc>
              <a:spcAft>
                <a:spcPts val="213"/>
              </a:spcAft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fr-FR" sz="1200" b="0" strike="noStrike" spc="-1">
              <a:latin typeface="Arial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1105200" y="1819080"/>
            <a:ext cx="8238960" cy="245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0960" indent="-170280" algn="just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Le Conseil de défense écologique (CDE) du 12 février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, consacré à l'adaptation au changement climatique, a, pour la première fois, abordé la prévention des inondations. Les annonces de ce CDE s'appuient sur ce rapport et en valorisent des actions principales (</a:t>
            </a:r>
            <a:r>
              <a:rPr lang="fr-FR" sz="1400" b="0" u="sng" strike="noStrike" spc="-1">
                <a:solidFill>
                  <a:srgbClr val="0000FF"/>
                </a:solidFill>
                <a:uFillTx/>
                <a:latin typeface="Arial"/>
                <a:ea typeface="Arial"/>
                <a:hlinkClick r:id="rId3"/>
              </a:rPr>
              <a:t>https://www.ecologique-solidaire.gouv.fr/quatrieme-conseil-defense-ecologique-priorites-du-gouvernement-transition-ecologique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lang="fr-FR" sz="1400" b="0" strike="noStrike" spc="-1">
              <a:latin typeface="Arial"/>
            </a:endParaRPr>
          </a:p>
          <a:p>
            <a:pPr marL="210960" indent="-170280" algn="just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La préparation des annonces, dans un calendrier resserré, a associé des services déconcentrés.</a:t>
            </a:r>
            <a:endParaRPr lang="fr-FR" sz="14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213"/>
              </a:spcAft>
            </a:pPr>
            <a:endParaRPr lang="fr-FR" sz="1400" b="0" strike="noStrike" spc="-1">
              <a:latin typeface="Arial"/>
            </a:endParaRPr>
          </a:p>
          <a:p>
            <a:pPr marL="210960" indent="-170280" algn="just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Le plan d'actions qui en découle s'attachera à mettre en œuvre ces annonces ; il donnera également suite à des recommandations complémentaires du rapport 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; </a:t>
            </a:r>
            <a:endParaRPr lang="fr-FR" sz="1400" b="0" strike="noStrike" spc="-1">
              <a:latin typeface="Arial"/>
            </a:endParaRPr>
          </a:p>
          <a:p>
            <a:pPr marL="210960" indent="-170280" algn="just">
              <a:lnSpc>
                <a:spcPct val="100000"/>
              </a:lnSpc>
              <a:spcAft>
                <a:spcPts val="213"/>
              </a:spcAft>
              <a:buClr>
                <a:srgbClr val="000000"/>
              </a:buClr>
              <a:buFont typeface="Arial"/>
              <a:buChar char="•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Sa préparation associera des services déconcentrés, </a:t>
            </a: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et les parties prenantes à la prévention des inondations, en mobilisant la CMI.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830520" y="272160"/>
            <a:ext cx="8744040" cy="85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999999"/>
                </a:solidFill>
                <a:latin typeface="Arial"/>
                <a:ea typeface="DejaVu Sans"/>
              </a:rPr>
              <a:t>Les annonces du Conseil de défense écologique du 12 février 2020 et le plan d’action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1087920" y="1346040"/>
            <a:ext cx="8026920" cy="38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2920">
              <a:lnSpc>
                <a:spcPct val="100000"/>
              </a:lnSpc>
              <a:spcAft>
                <a:spcPts val="1057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u="sng" strike="noStrike" spc="-1">
                <a:solidFill>
                  <a:srgbClr val="000000"/>
                </a:solidFill>
                <a:uFillTx/>
                <a:latin typeface="Arial"/>
                <a:ea typeface="Arial"/>
              </a:rPr>
              <a:t>1/ Conforter dans la durée l’accompagnement financier des collectivités pour la prévention des risques naturels</a:t>
            </a:r>
            <a:endParaRPr lang="fr-FR" sz="14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057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u="sng" strike="noStrike" spc="-1">
                <a:solidFill>
                  <a:srgbClr val="000000"/>
                </a:solidFill>
                <a:uFillTx/>
                <a:latin typeface="Arial"/>
                <a:ea typeface="Arial"/>
              </a:rPr>
              <a:t>2/ Raccourcir la durée d’élaboration des PAPI </a:t>
            </a: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:</a:t>
            </a:r>
            <a:endParaRPr lang="fr-FR" sz="1400" b="0" strike="noStrike" spc="-1">
              <a:latin typeface="Arial"/>
            </a:endParaRPr>
          </a:p>
          <a:p>
            <a:pPr marL="864000" lvl="1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« Désigner un chef de projet dans les services de l’État » afin que les collectivités travaillent avec un interlocuteur unique portant la parole unifiée et constante de l’Etat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 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: lettre de mission type du chef de projet, qui serait désigné par le préfet – DDT adjoint ou sous préfet</a:t>
            </a:r>
            <a:endParaRPr lang="fr-FR" sz="1400" b="0" strike="noStrike" spc="-1">
              <a:latin typeface="Arial"/>
            </a:endParaRPr>
          </a:p>
          <a:p>
            <a:pPr marL="864000" lvl="1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« Actualiser les guides pédagogiques »  :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Actions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: </a:t>
            </a:r>
            <a:endParaRPr lang="fr-FR" sz="1400" b="0" strike="noStrike" spc="-1">
              <a:latin typeface="Arial"/>
            </a:endParaRPr>
          </a:p>
          <a:p>
            <a:pPr marL="1778400" lvl="3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Document pédagogique</a:t>
            </a:r>
            <a:r>
              <a:rPr lang="fr-FR" sz="1400" b="0" strike="noStrike" spc="-1">
                <a:solidFill>
                  <a:srgbClr val="FF0000"/>
                </a:solidFill>
                <a:latin typeface="Arial"/>
                <a:ea typeface="Arial"/>
              </a:rPr>
              <a:t> 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sur l’évaluation socio-économique des PAPI à destination des élus</a:t>
            </a:r>
            <a:endParaRPr lang="fr-FR" sz="1400" b="0" strike="noStrike" spc="-1">
              <a:latin typeface="Arial"/>
            </a:endParaRPr>
          </a:p>
          <a:p>
            <a:pPr marL="1778400" lvl="3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Guide pédagogique sur la démarche PAPI</a:t>
            </a:r>
            <a:endParaRPr lang="fr-FR" sz="1400" b="0" strike="noStrike" spc="-1">
              <a:latin typeface="Arial"/>
            </a:endParaRPr>
          </a:p>
          <a:p>
            <a:pPr marL="1778400" lvl="3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Guide relatif aux procédures environnementales  applicables aux ouvrages hydrauliques 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830520" y="272160"/>
            <a:ext cx="8744040" cy="85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999999"/>
                </a:solidFill>
                <a:latin typeface="Arial"/>
                <a:ea typeface="DejaVu Sans"/>
              </a:rPr>
              <a:t>Les annonces du Conseil de défense écologique du 12 février 2020 et le plan d’action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1105200" y="1316880"/>
            <a:ext cx="8102160" cy="288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848"/>
              </a:spcAft>
            </a:pPr>
            <a:endParaRPr lang="fr-FR" sz="1800" b="0" strike="noStrike" spc="-1">
              <a:latin typeface="Arial"/>
            </a:endParaRPr>
          </a:p>
          <a:p>
            <a:pPr marL="406800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Raccourcir la durée d’élaboration des PAPI</a:t>
            </a:r>
            <a:endParaRPr lang="fr-FR" sz="1400" b="0" strike="noStrike" spc="-1">
              <a:latin typeface="Arial"/>
            </a:endParaRPr>
          </a:p>
          <a:p>
            <a:pPr marL="864000" lvl="1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«</a:t>
            </a:r>
            <a:r>
              <a:rPr lang="fr-FR" sz="1400" b="0" strike="noStrike" spc="-1">
                <a:solidFill>
                  <a:srgbClr val="0070C0"/>
                </a:solidFill>
                <a:latin typeface="Arial"/>
                <a:ea typeface="Arial"/>
              </a:rPr>
              <a:t> 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Faire évoluer le PAPI d’intention en démarche de pré-cadrage » : mieux formaliser la démarche de « pré-cadrage » lors du PAPI d’intention et clarifier le rôle du PAPI d’intention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Actions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: </a:t>
            </a:r>
            <a:endParaRPr lang="fr-FR" sz="1400" b="0" strike="noStrike" spc="-1">
              <a:latin typeface="Arial"/>
            </a:endParaRPr>
          </a:p>
          <a:p>
            <a:pPr marL="1778400" lvl="3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Clarifier l’objectif et le contenu du PAPI d’intention</a:t>
            </a:r>
            <a:endParaRPr lang="fr-FR" sz="1400" b="0" strike="noStrike" spc="-1">
              <a:latin typeface="Arial"/>
            </a:endParaRPr>
          </a:p>
          <a:p>
            <a:pPr marL="1778400" lvl="3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Définir le contenu et la forme du pré-cadrage</a:t>
            </a:r>
            <a:endParaRPr lang="fr-FR" sz="1400" b="0" strike="noStrike" spc="-1">
              <a:latin typeface="Arial"/>
            </a:endParaRPr>
          </a:p>
          <a:p>
            <a:pPr marL="1778400" lvl="3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Définir les modalités de validation du PAPI d’intention / Supprimer la labellisation du PAPI d’intention</a:t>
            </a:r>
            <a:endParaRPr lang="fr-FR" sz="1400" b="0" strike="noStrike" spc="-1">
              <a:latin typeface="Arial"/>
            </a:endParaRPr>
          </a:p>
          <a:p>
            <a:pPr marL="3456000" indent="-214920">
              <a:lnSpc>
                <a:spcPct val="100000"/>
              </a:lnSpc>
              <a:spcAft>
                <a:spcPts val="213"/>
              </a:spcAft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784440" y="421560"/>
            <a:ext cx="8744040" cy="85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999999"/>
                </a:solidFill>
                <a:latin typeface="Arial"/>
                <a:ea typeface="DejaVu Sans"/>
              </a:rPr>
              <a:t>Les annonces du Conseil de défense écologique du 12 février 2020 et le plan d’action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1105200" y="1316880"/>
            <a:ext cx="8102160" cy="368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057"/>
              </a:spcAft>
            </a:pPr>
            <a:endParaRPr lang="fr-FR" sz="1800" b="0" strike="noStrike" spc="-1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057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Raccourcir la durée d’élaboration des PAPI :</a:t>
            </a:r>
            <a:endParaRPr lang="fr-FR" sz="1400" b="0" strike="noStrike" spc="-1">
              <a:latin typeface="Arial"/>
            </a:endParaRPr>
          </a:p>
          <a:p>
            <a:pPr marL="864000" lvl="1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« Organiser une journée annuelle d’échanges et de partage d’expériences entre porteurs de PAPI, services de l’État et la CMI » ;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 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: journée PAPI le 13 octobre (date prévisionnelle)</a:t>
            </a:r>
            <a:endParaRPr lang="fr-FR" sz="1400" b="0" strike="noStrike" spc="-1">
              <a:latin typeface="Arial"/>
            </a:endParaRPr>
          </a:p>
          <a:p>
            <a:pPr marL="864000" lvl="1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« Labelliser davantage de PAPI à l’échelle du bassin hydrographique afin de prendre les décisions au plus près des territoires »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: homogénéiser, préciser et accompagner le fonctionnement des instances locales de labellisation, préciser les interfaces avec la CMI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848"/>
              </a:spcAft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848"/>
              </a:spcAft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 marL="3456000" indent="-214920">
              <a:lnSpc>
                <a:spcPct val="100000"/>
              </a:lnSpc>
              <a:spcAft>
                <a:spcPts val="213"/>
              </a:spcAft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830520" y="333000"/>
            <a:ext cx="874404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999999"/>
                </a:solidFill>
                <a:latin typeface="Arial"/>
                <a:ea typeface="DejaVu Sans"/>
              </a:rPr>
              <a:t>Annonces du Conseil de défense écologique du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999999"/>
                </a:solidFill>
                <a:latin typeface="Arial"/>
                <a:ea typeface="DejaVu Sans"/>
              </a:rPr>
              <a:t> 12 février 2020 et le plan d’action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1105200" y="1316880"/>
            <a:ext cx="8102160" cy="333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2920">
              <a:lnSpc>
                <a:spcPct val="100000"/>
              </a:lnSpc>
              <a:spcAft>
                <a:spcPts val="1057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u="sng" strike="noStrike" spc="-1">
                <a:solidFill>
                  <a:srgbClr val="000000"/>
                </a:solidFill>
                <a:uFillTx/>
                <a:latin typeface="Arial"/>
                <a:ea typeface="Arial"/>
              </a:rPr>
              <a:t>3/ Accélérer la mise en œuvre des PAPI</a:t>
            </a:r>
            <a:endParaRPr lang="fr-FR" sz="1400" b="0" strike="noStrike" spc="-1">
              <a:latin typeface="Arial"/>
            </a:endParaRPr>
          </a:p>
          <a:p>
            <a:pPr marL="864000" lvl="1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« Faciliter la mise en œuvre des procédures applicables aux ouvrages hydrauliques existants en particulier lorsqu’il s’agit de modifications ou de régularisations » :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: Définir un cadre national clair pour bénéficier de procédures allégées pour les travaux sur les </a:t>
            </a:r>
            <a:r>
              <a:rPr lang="fr-FR" sz="1400" b="0" u="sng" strike="noStrike" spc="-1">
                <a:solidFill>
                  <a:srgbClr val="000000"/>
                </a:solidFill>
                <a:uFillTx/>
                <a:latin typeface="Arial"/>
                <a:ea typeface="Arial"/>
              </a:rPr>
              <a:t>ouvrages existants</a:t>
            </a:r>
            <a:endParaRPr lang="fr-FR" sz="1400" b="0" strike="noStrike" spc="-1">
              <a:latin typeface="Arial"/>
            </a:endParaRPr>
          </a:p>
          <a:p>
            <a:pPr marL="864000" lvl="1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« Créer une procédure accélérée spécifique pour les ouvrages hydrauliques répondant aux conditions de l’urgence civile » :</a:t>
            </a:r>
            <a:endParaRPr lang="fr-FR" sz="1400" b="0" strike="noStrike" spc="-1">
              <a:latin typeface="Arial"/>
            </a:endParaRPr>
          </a:p>
          <a:p>
            <a:pPr marL="1296000" lvl="2" indent="-286920">
              <a:lnSpc>
                <a:spcPct val="100000"/>
              </a:lnSpc>
              <a:spcAft>
                <a:spcPts val="63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Elle concernera des travaux inscrits dans le PAPI ;</a:t>
            </a:r>
            <a:endParaRPr lang="fr-FR" sz="1400" b="0" strike="noStrike" spc="-1">
              <a:latin typeface="Arial"/>
            </a:endParaRPr>
          </a:p>
          <a:p>
            <a:pPr marL="1296000" lvl="2" indent="-286920">
              <a:lnSpc>
                <a:spcPct val="100000"/>
              </a:lnSpc>
              <a:spcAft>
                <a:spcPts val="63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Avec un pré-cadrage</a:t>
            </a:r>
            <a:r>
              <a:rPr lang="fr-FR" sz="1400" b="0" strike="noStrike" spc="-1">
                <a:solidFill>
                  <a:srgbClr val="FF0000"/>
                </a:solidFill>
                <a:latin typeface="Arial"/>
                <a:ea typeface="Arial"/>
              </a:rPr>
              <a:t> 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:</a:t>
            </a:r>
            <a:r>
              <a:rPr lang="fr-FR" sz="1400" b="0" strike="noStrike" spc="-1">
                <a:solidFill>
                  <a:srgbClr val="008000"/>
                </a:solidFill>
                <a:latin typeface="Arial"/>
                <a:ea typeface="Arial"/>
              </a:rPr>
              <a:t> </a:t>
            </a:r>
            <a:endParaRPr lang="fr-FR" sz="1400" b="0" strike="noStrike" spc="-1">
              <a:latin typeface="Arial"/>
            </a:endParaRPr>
          </a:p>
          <a:p>
            <a:pPr marL="1296000" lvl="2" indent="-286920">
              <a:lnSpc>
                <a:spcPct val="100000"/>
              </a:lnSpc>
              <a:spcAft>
                <a:spcPts val="63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Suite à une catastrophe naturelle avec des conséquences graves ;</a:t>
            </a:r>
            <a:endParaRPr lang="fr-FR" sz="1400" b="0" strike="noStrike" spc="-1">
              <a:latin typeface="Arial"/>
            </a:endParaRPr>
          </a:p>
          <a:p>
            <a:pPr marL="1296000" lvl="2" indent="-286920">
              <a:lnSpc>
                <a:spcPct val="100000"/>
              </a:lnSpc>
              <a:spcAft>
                <a:spcPts val="63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Avec un niveau d’aléa supérieur à l’aléa de référence.</a:t>
            </a:r>
            <a:endParaRPr lang="fr-FR" sz="1400" b="0" strike="noStrike" spc="-1">
              <a:latin typeface="Arial"/>
            </a:endParaRPr>
          </a:p>
          <a:p>
            <a:pPr marL="1296000" lvl="2" indent="-286920">
              <a:lnSpc>
                <a:spcPct val="100000"/>
              </a:lnSpc>
              <a:spcAft>
                <a:spcPts val="63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: mesure législative (amendement prévu loi ASAP) 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830520" y="333000"/>
            <a:ext cx="8744040" cy="73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999999"/>
                </a:solidFill>
                <a:latin typeface="Arial"/>
                <a:ea typeface="DejaVu Sans"/>
              </a:rPr>
              <a:t>Annonces du Conseil de défense écologique du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999999"/>
                </a:solidFill>
                <a:latin typeface="Arial"/>
                <a:ea typeface="DejaVu Sans"/>
              </a:rPr>
              <a:t> 12 février 2020 et le plan d’action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1058760" y="1328400"/>
            <a:ext cx="8102160" cy="432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2920">
              <a:lnSpc>
                <a:spcPct val="100000"/>
              </a:lnSpc>
              <a:spcAft>
                <a:spcPts val="1057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Accélérer la mise en œuvre des PAPI</a:t>
            </a:r>
            <a:endParaRPr lang="fr-FR" sz="1400" b="0" strike="noStrike" spc="-1">
              <a:latin typeface="Arial"/>
            </a:endParaRPr>
          </a:p>
          <a:p>
            <a:pPr marL="864000" lvl="1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« Simplifier la gestion des modifications des PAPI »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 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: labelliser uniquement les avenants pour des modifications de travaux ayant des effets significatifs sur l’ACB ou supérieurs à 3 M€ et supprimer l’étape de validation financière de la DGPR</a:t>
            </a:r>
            <a:endParaRPr lang="fr-FR" sz="1400" b="0" strike="noStrike" spc="-1">
              <a:latin typeface="Arial"/>
            </a:endParaRPr>
          </a:p>
          <a:p>
            <a:pPr marL="864000" lvl="1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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Autres simplifications 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: faire évoluer SAFPA pour simplifier le suivi des PAPI 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: lever la condition de réalisation des zonages pluviaux pour obtenir le solde d’une subvention FPRNM</a:t>
            </a:r>
            <a:endParaRPr lang="fr-FR" sz="1400" b="0" strike="noStrike" spc="-1">
              <a:latin typeface="Arial"/>
            </a:endParaRPr>
          </a:p>
          <a:p>
            <a:pPr marL="1321200" lvl="2" indent="-322920">
              <a:lnSpc>
                <a:spcPct val="100000"/>
              </a:lnSpc>
              <a:spcAft>
                <a:spcPts val="848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: dématérialiser les dossiers de PAPI</a:t>
            </a:r>
            <a:endParaRPr lang="fr-FR" sz="1400" b="0" strike="noStrike" spc="-1">
              <a:latin typeface="Arial"/>
            </a:endParaRPr>
          </a:p>
          <a:p>
            <a:pPr marL="1346400" lvl="2" indent="-322920">
              <a:lnSpc>
                <a:spcPct val="100000"/>
              </a:lnSpc>
              <a:spcAft>
                <a:spcPts val="1057"/>
              </a:spcAft>
              <a:buClr>
                <a:srgbClr val="FF8080"/>
              </a:buClr>
              <a:buFont typeface="Wingdings" charset="2"/>
              <a:buChar char=""/>
            </a:pPr>
            <a:r>
              <a:rPr lang="fr-FR" sz="1400" b="1" strike="noStrike" spc="-1">
                <a:solidFill>
                  <a:srgbClr val="000000"/>
                </a:solidFill>
                <a:latin typeface="Arial"/>
                <a:ea typeface="Arial"/>
              </a:rPr>
              <a:t>Action </a:t>
            </a: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: Proposer la signature d’un seul préfet et étudier la possibilité de signature électronique des co-financeurs (travail avec la DGCL)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848"/>
              </a:spcAft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848"/>
              </a:spcAft>
            </a:pPr>
            <a:endParaRPr lang="fr-FR" sz="1400" b="0" strike="noStrike" spc="-1">
              <a:latin typeface="Arial"/>
            </a:endParaRPr>
          </a:p>
          <a:p>
            <a:pPr marL="3456000" indent="-214920">
              <a:lnSpc>
                <a:spcPct val="100000"/>
              </a:lnSpc>
              <a:spcAft>
                <a:spcPts val="213"/>
              </a:spcAft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735</Words>
  <Application>Microsoft Office PowerPoint</Application>
  <PresentationFormat>Personnalisé</PresentationFormat>
  <Paragraphs>130</Paragraphs>
  <Slides>14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MEEM_presentation_Prevention_Risques_16_9</dc:title>
  <dc:subject/>
  <dc:creator>TOURJANSKY Laure</dc:creator>
  <dc:description/>
  <cp:lastModifiedBy>AFEPTB_Directeur</cp:lastModifiedBy>
  <cp:revision>3</cp:revision>
  <dcterms:created xsi:type="dcterms:W3CDTF">2020-03-30T16:00:05Z</dcterms:created>
  <dcterms:modified xsi:type="dcterms:W3CDTF">2020-04-02T11:51:31Z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Mod?les - Comamnde">
    <vt:lpwstr>SG/DICOM/IE</vt:lpwstr>
  </property>
  <property fmtid="{D5CDD505-2E9C-101B-9397-08002B2CF9AE}" pid="8" name="Mod?les - Date du mod?le">
    <vt:lpwstr>12/7/2017</vt:lpwstr>
  </property>
  <property fmtid="{D5CDD505-2E9C-101B-9397-08002B2CF9AE}" pid="9" name="Mod?les - Nom du mod?le">
    <vt:lpwstr>MTES_Presentation_Prevention_Risques_16_9</vt:lpwstr>
  </property>
  <property fmtid="{D5CDD505-2E9C-101B-9397-08002B2CF9AE}" pid="10" name="Mod?les - version de r?alisation">
    <vt:lpwstr>Libo 5</vt:lpwstr>
  </property>
  <property fmtid="{D5CDD505-2E9C-101B-9397-08002B2CF9AE}" pid="11" name="Mod?les de production">
    <vt:lpwstr>PNE Environnement de travail</vt:lpwstr>
  </property>
  <property fmtid="{D5CDD505-2E9C-101B-9397-08002B2CF9AE}" pid="12" name="Notes">
    <vt:i4>2</vt:i4>
  </property>
  <property fmtid="{D5CDD505-2E9C-101B-9397-08002B2CF9AE}" pid="13" name="PresentationFormat">
    <vt:lpwstr>Personnalisé</vt:lpwstr>
  </property>
  <property fmtid="{D5CDD505-2E9C-101B-9397-08002B2CF9AE}" pid="14" name="ScaleCrop">
    <vt:bool>false</vt:bool>
  </property>
  <property fmtid="{D5CDD505-2E9C-101B-9397-08002B2CF9AE}" pid="15" name="ShareDoc">
    <vt:bool>false</vt:bool>
  </property>
  <property fmtid="{D5CDD505-2E9C-101B-9397-08002B2CF9AE}" pid="16" name="Slides">
    <vt:i4>14</vt:i4>
  </property>
</Properties>
</file>